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61ABD-38E3-438F-81EC-76C050447A9A}" type="datetimeFigureOut">
              <a:rPr lang="ru-RU" smtClean="0"/>
              <a:pPr/>
              <a:t>06.02.2012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FB1CB-D0BA-41B2-A9E9-3A19E1D657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Структура данных: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Деревья, сети, графы, таблицы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29190" y="5715016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Разработала учитель информатики МБОУ «СОШ </a:t>
            </a:r>
            <a:r>
              <a:rPr lang="ru-RU" dirty="0" smtClean="0"/>
              <a:t>№5 </a:t>
            </a:r>
            <a:r>
              <a:rPr lang="ru-RU" dirty="0" smtClean="0"/>
              <a:t>г.Азнакаево» РТ Габдуллина Ф. 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00034" y="1357298"/>
            <a:ext cx="4214842" cy="2143140"/>
            <a:chOff x="1643042" y="1928802"/>
            <a:chExt cx="4214842" cy="2143140"/>
          </a:xfrm>
        </p:grpSpPr>
        <p:sp>
          <p:nvSpPr>
            <p:cNvPr id="5" name="Блок-схема: узел 4"/>
            <p:cNvSpPr/>
            <p:nvPr/>
          </p:nvSpPr>
          <p:spPr>
            <a:xfrm>
              <a:off x="2500298" y="2214554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Д</a:t>
              </a:r>
              <a:endParaRPr lang="ru-RU" dirty="0"/>
            </a:p>
          </p:txBody>
        </p:sp>
        <p:sp>
          <p:nvSpPr>
            <p:cNvPr id="6" name="Блок-схема: узел 5"/>
            <p:cNvSpPr/>
            <p:nvPr/>
          </p:nvSpPr>
          <p:spPr>
            <a:xfrm>
              <a:off x="1643042" y="3643314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7" name="Блок-схема: узел 6"/>
            <p:cNvSpPr/>
            <p:nvPr/>
          </p:nvSpPr>
          <p:spPr>
            <a:xfrm>
              <a:off x="3571868" y="3214686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К</a:t>
              </a:r>
            </a:p>
          </p:txBody>
        </p:sp>
        <p:sp>
          <p:nvSpPr>
            <p:cNvPr id="8" name="Блок-схема: узел 7"/>
            <p:cNvSpPr/>
            <p:nvPr/>
          </p:nvSpPr>
          <p:spPr>
            <a:xfrm>
              <a:off x="5429256" y="3214686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М</a:t>
              </a:r>
            </a:p>
          </p:txBody>
        </p:sp>
        <p:sp>
          <p:nvSpPr>
            <p:cNvPr id="9" name="Блок-схема: узел 8"/>
            <p:cNvSpPr/>
            <p:nvPr/>
          </p:nvSpPr>
          <p:spPr>
            <a:xfrm>
              <a:off x="4214810" y="1928802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Б</a:t>
              </a:r>
              <a:endParaRPr lang="ru-RU" dirty="0"/>
            </a:p>
          </p:txBody>
        </p:sp>
        <p:cxnSp>
          <p:nvCxnSpPr>
            <p:cNvPr id="10" name="Прямая соединительная линия 9"/>
            <p:cNvCxnSpPr>
              <a:stCxn id="5" idx="6"/>
              <a:endCxn id="9" idx="2"/>
            </p:cNvCxnSpPr>
            <p:nvPr/>
          </p:nvCxnSpPr>
          <p:spPr>
            <a:xfrm flipV="1">
              <a:off x="2928926" y="2143116"/>
              <a:ext cx="1285884" cy="285752"/>
            </a:xfrm>
            <a:prstGeom prst="line">
              <a:avLst/>
            </a:prstGeom>
            <a:ln w="15875"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>
              <a:stCxn id="9" idx="5"/>
              <a:endCxn id="8" idx="1"/>
            </p:cNvCxnSpPr>
            <p:nvPr/>
          </p:nvCxnSpPr>
          <p:spPr>
            <a:xfrm rot="16200000" flipH="1">
              <a:off x="4544948" y="2330378"/>
              <a:ext cx="982798" cy="9113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>
              <a:stCxn id="5" idx="5"/>
              <a:endCxn id="7" idx="1"/>
            </p:cNvCxnSpPr>
            <p:nvPr/>
          </p:nvCxnSpPr>
          <p:spPr>
            <a:xfrm rot="16200000" flipH="1">
              <a:off x="2901874" y="2544692"/>
              <a:ext cx="697046" cy="76848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stCxn id="7" idx="3"/>
              <a:endCxn id="6" idx="6"/>
            </p:cNvCxnSpPr>
            <p:nvPr/>
          </p:nvCxnSpPr>
          <p:spPr>
            <a:xfrm rot="5400000">
              <a:off x="2714613" y="2937601"/>
              <a:ext cx="277085" cy="15629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1785920" y="3714752"/>
          <a:ext cx="7024692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782"/>
                <a:gridCol w="1170782"/>
                <a:gridCol w="1170782"/>
                <a:gridCol w="1170782"/>
                <a:gridCol w="1170782"/>
                <a:gridCol w="1170782"/>
              </a:tblGrid>
              <a:tr h="370840">
                <a:tc rowSpan="2"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Поселок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Поселок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497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Бабкино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Дедкино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Кошкино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Репкино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Мышкино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Бабкино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Дедкино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Кошкино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Репкино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Мышкино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1000100" y="428604"/>
            <a:ext cx="7643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Какая связь между графом и таблицей 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57752" y="1500174"/>
            <a:ext cx="3786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Попробуйте представить информацию о дорожной связи между поселками в форме таблицы. 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"/>
          <p:cNvGrpSpPr/>
          <p:nvPr/>
        </p:nvGrpSpPr>
        <p:grpSpPr>
          <a:xfrm>
            <a:off x="285720" y="1428736"/>
            <a:ext cx="4214842" cy="2143140"/>
            <a:chOff x="1643042" y="1928802"/>
            <a:chExt cx="4214842" cy="2143140"/>
          </a:xfrm>
        </p:grpSpPr>
        <p:sp>
          <p:nvSpPr>
            <p:cNvPr id="5" name="Блок-схема: узел 4"/>
            <p:cNvSpPr/>
            <p:nvPr/>
          </p:nvSpPr>
          <p:spPr>
            <a:xfrm>
              <a:off x="2500298" y="2214554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Д</a:t>
              </a:r>
              <a:endParaRPr lang="ru-RU" dirty="0"/>
            </a:p>
          </p:txBody>
        </p:sp>
        <p:sp>
          <p:nvSpPr>
            <p:cNvPr id="6" name="Блок-схема: узел 5"/>
            <p:cNvSpPr/>
            <p:nvPr/>
          </p:nvSpPr>
          <p:spPr>
            <a:xfrm>
              <a:off x="1643042" y="3643314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7" name="Блок-схема: узел 6"/>
            <p:cNvSpPr/>
            <p:nvPr/>
          </p:nvSpPr>
          <p:spPr>
            <a:xfrm>
              <a:off x="3571868" y="3214686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К</a:t>
              </a:r>
            </a:p>
          </p:txBody>
        </p:sp>
        <p:sp>
          <p:nvSpPr>
            <p:cNvPr id="8" name="Блок-схема: узел 7"/>
            <p:cNvSpPr/>
            <p:nvPr/>
          </p:nvSpPr>
          <p:spPr>
            <a:xfrm>
              <a:off x="5429256" y="3214686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М</a:t>
              </a:r>
            </a:p>
          </p:txBody>
        </p:sp>
        <p:sp>
          <p:nvSpPr>
            <p:cNvPr id="9" name="Блок-схема: узел 8"/>
            <p:cNvSpPr/>
            <p:nvPr/>
          </p:nvSpPr>
          <p:spPr>
            <a:xfrm>
              <a:off x="4214810" y="1928802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Б</a:t>
              </a:r>
              <a:endParaRPr lang="ru-RU" dirty="0"/>
            </a:p>
          </p:txBody>
        </p:sp>
        <p:cxnSp>
          <p:nvCxnSpPr>
            <p:cNvPr id="10" name="Прямая соединительная линия 9"/>
            <p:cNvCxnSpPr>
              <a:stCxn id="5" idx="6"/>
              <a:endCxn id="9" idx="2"/>
            </p:cNvCxnSpPr>
            <p:nvPr/>
          </p:nvCxnSpPr>
          <p:spPr>
            <a:xfrm flipV="1">
              <a:off x="2928926" y="2143116"/>
              <a:ext cx="1285884" cy="285752"/>
            </a:xfrm>
            <a:prstGeom prst="line">
              <a:avLst/>
            </a:prstGeom>
            <a:ln w="15875"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>
              <a:stCxn id="9" idx="5"/>
              <a:endCxn id="8" idx="1"/>
            </p:cNvCxnSpPr>
            <p:nvPr/>
          </p:nvCxnSpPr>
          <p:spPr>
            <a:xfrm rot="16200000" flipH="1">
              <a:off x="4544948" y="2330378"/>
              <a:ext cx="982798" cy="9113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>
              <a:stCxn id="5" idx="5"/>
              <a:endCxn id="7" idx="1"/>
            </p:cNvCxnSpPr>
            <p:nvPr/>
          </p:nvCxnSpPr>
          <p:spPr>
            <a:xfrm rot="16200000" flipH="1">
              <a:off x="2901874" y="2544692"/>
              <a:ext cx="697046" cy="76848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stCxn id="7" idx="3"/>
              <a:endCxn id="6" idx="6"/>
            </p:cNvCxnSpPr>
            <p:nvPr/>
          </p:nvCxnSpPr>
          <p:spPr>
            <a:xfrm rot="5400000">
              <a:off x="2714613" y="2937601"/>
              <a:ext cx="277085" cy="15629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1785920" y="3714752"/>
          <a:ext cx="7024692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782"/>
                <a:gridCol w="1170782"/>
                <a:gridCol w="1170782"/>
                <a:gridCol w="1170782"/>
                <a:gridCol w="1170782"/>
                <a:gridCol w="1170782"/>
              </a:tblGrid>
              <a:tr h="370840">
                <a:tc rowSpan="2"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Поселок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Поселок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497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Бабкино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Дедкино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Кошкино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Репкино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Мышкино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Бабкино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Дедкино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Кошкино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Репкино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Мышкино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1000100" y="428604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Если сеть является неориентированным графом, то матрица смежности симметрична относительно главной диагонали.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72132" y="2714620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Матрица смежности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6536545" y="3321843"/>
            <a:ext cx="500066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олилиния 18"/>
          <p:cNvSpPr/>
          <p:nvPr/>
        </p:nvSpPr>
        <p:spPr>
          <a:xfrm>
            <a:off x="3062233" y="4542971"/>
            <a:ext cx="5595845" cy="1961888"/>
          </a:xfrm>
          <a:custGeom>
            <a:avLst/>
            <a:gdLst>
              <a:gd name="connsiteX0" fmla="*/ 5486681 w 5595845"/>
              <a:gd name="connsiteY0" fmla="*/ 1770743 h 1961888"/>
              <a:gd name="connsiteX1" fmla="*/ 5283481 w 5595845"/>
              <a:gd name="connsiteY1" fmla="*/ 1727200 h 1961888"/>
              <a:gd name="connsiteX2" fmla="*/ 5196396 w 5595845"/>
              <a:gd name="connsiteY2" fmla="*/ 1683658 h 1961888"/>
              <a:gd name="connsiteX3" fmla="*/ 5152853 w 5595845"/>
              <a:gd name="connsiteY3" fmla="*/ 1654629 h 1961888"/>
              <a:gd name="connsiteX4" fmla="*/ 5094796 w 5595845"/>
              <a:gd name="connsiteY4" fmla="*/ 1625600 h 1961888"/>
              <a:gd name="connsiteX5" fmla="*/ 5065767 w 5595845"/>
              <a:gd name="connsiteY5" fmla="*/ 1582058 h 1961888"/>
              <a:gd name="connsiteX6" fmla="*/ 4978681 w 5595845"/>
              <a:gd name="connsiteY6" fmla="*/ 1524000 h 1961888"/>
              <a:gd name="connsiteX7" fmla="*/ 4935138 w 5595845"/>
              <a:gd name="connsiteY7" fmla="*/ 1494972 h 1961888"/>
              <a:gd name="connsiteX8" fmla="*/ 4891596 w 5595845"/>
              <a:gd name="connsiteY8" fmla="*/ 1465943 h 1961888"/>
              <a:gd name="connsiteX9" fmla="*/ 4804510 w 5595845"/>
              <a:gd name="connsiteY9" fmla="*/ 1436915 h 1961888"/>
              <a:gd name="connsiteX10" fmla="*/ 4760967 w 5595845"/>
              <a:gd name="connsiteY10" fmla="*/ 1422400 h 1961888"/>
              <a:gd name="connsiteX11" fmla="*/ 4717424 w 5595845"/>
              <a:gd name="connsiteY11" fmla="*/ 1407886 h 1961888"/>
              <a:gd name="connsiteX12" fmla="*/ 4659367 w 5595845"/>
              <a:gd name="connsiteY12" fmla="*/ 1378858 h 1961888"/>
              <a:gd name="connsiteX13" fmla="*/ 4543253 w 5595845"/>
              <a:gd name="connsiteY13" fmla="*/ 1349829 h 1961888"/>
              <a:gd name="connsiteX14" fmla="*/ 4456167 w 5595845"/>
              <a:gd name="connsiteY14" fmla="*/ 1291772 h 1961888"/>
              <a:gd name="connsiteX15" fmla="*/ 4325538 w 5595845"/>
              <a:gd name="connsiteY15" fmla="*/ 1262743 h 1961888"/>
              <a:gd name="connsiteX16" fmla="*/ 4281996 w 5595845"/>
              <a:gd name="connsiteY16" fmla="*/ 1248229 h 1961888"/>
              <a:gd name="connsiteX17" fmla="*/ 4209424 w 5595845"/>
              <a:gd name="connsiteY17" fmla="*/ 1233715 h 1961888"/>
              <a:gd name="connsiteX18" fmla="*/ 4151367 w 5595845"/>
              <a:gd name="connsiteY18" fmla="*/ 1219200 h 1961888"/>
              <a:gd name="connsiteX19" fmla="*/ 4107824 w 5595845"/>
              <a:gd name="connsiteY19" fmla="*/ 1204686 h 1961888"/>
              <a:gd name="connsiteX20" fmla="*/ 4035253 w 5595845"/>
              <a:gd name="connsiteY20" fmla="*/ 1190172 h 1961888"/>
              <a:gd name="connsiteX21" fmla="*/ 3991710 w 5595845"/>
              <a:gd name="connsiteY21" fmla="*/ 1175658 h 1961888"/>
              <a:gd name="connsiteX22" fmla="*/ 3846567 w 5595845"/>
              <a:gd name="connsiteY22" fmla="*/ 1161143 h 1961888"/>
              <a:gd name="connsiteX23" fmla="*/ 3744967 w 5595845"/>
              <a:gd name="connsiteY23" fmla="*/ 1146629 h 1961888"/>
              <a:gd name="connsiteX24" fmla="*/ 3686910 w 5595845"/>
              <a:gd name="connsiteY24" fmla="*/ 1132115 h 1961888"/>
              <a:gd name="connsiteX25" fmla="*/ 3556281 w 5595845"/>
              <a:gd name="connsiteY25" fmla="*/ 1117600 h 1961888"/>
              <a:gd name="connsiteX26" fmla="*/ 3498224 w 5595845"/>
              <a:gd name="connsiteY26" fmla="*/ 1088572 h 1961888"/>
              <a:gd name="connsiteX27" fmla="*/ 3411138 w 5595845"/>
              <a:gd name="connsiteY27" fmla="*/ 1059543 h 1961888"/>
              <a:gd name="connsiteX28" fmla="*/ 3324053 w 5595845"/>
              <a:gd name="connsiteY28" fmla="*/ 1001486 h 1961888"/>
              <a:gd name="connsiteX29" fmla="*/ 3265996 w 5595845"/>
              <a:gd name="connsiteY29" fmla="*/ 986972 h 1961888"/>
              <a:gd name="connsiteX30" fmla="*/ 3178910 w 5595845"/>
              <a:gd name="connsiteY30" fmla="*/ 957943 h 1961888"/>
              <a:gd name="connsiteX31" fmla="*/ 3135367 w 5595845"/>
              <a:gd name="connsiteY31" fmla="*/ 943429 h 1961888"/>
              <a:gd name="connsiteX32" fmla="*/ 3077310 w 5595845"/>
              <a:gd name="connsiteY32" fmla="*/ 928915 h 1961888"/>
              <a:gd name="connsiteX33" fmla="*/ 2990224 w 5595845"/>
              <a:gd name="connsiteY33" fmla="*/ 899886 h 1961888"/>
              <a:gd name="connsiteX34" fmla="*/ 2946681 w 5595845"/>
              <a:gd name="connsiteY34" fmla="*/ 885372 h 1961888"/>
              <a:gd name="connsiteX35" fmla="*/ 2859596 w 5595845"/>
              <a:gd name="connsiteY35" fmla="*/ 856343 h 1961888"/>
              <a:gd name="connsiteX36" fmla="*/ 2787024 w 5595845"/>
              <a:gd name="connsiteY36" fmla="*/ 827315 h 1961888"/>
              <a:gd name="connsiteX37" fmla="*/ 2743481 w 5595845"/>
              <a:gd name="connsiteY37" fmla="*/ 812800 h 1961888"/>
              <a:gd name="connsiteX38" fmla="*/ 2670910 w 5595845"/>
              <a:gd name="connsiteY38" fmla="*/ 783772 h 1961888"/>
              <a:gd name="connsiteX39" fmla="*/ 2598338 w 5595845"/>
              <a:gd name="connsiteY39" fmla="*/ 769258 h 1961888"/>
              <a:gd name="connsiteX40" fmla="*/ 2438681 w 5595845"/>
              <a:gd name="connsiteY40" fmla="*/ 711200 h 1961888"/>
              <a:gd name="connsiteX41" fmla="*/ 2395138 w 5595845"/>
              <a:gd name="connsiteY41" fmla="*/ 696686 h 1961888"/>
              <a:gd name="connsiteX42" fmla="*/ 2351596 w 5595845"/>
              <a:gd name="connsiteY42" fmla="*/ 682172 h 1961888"/>
              <a:gd name="connsiteX43" fmla="*/ 2308053 w 5595845"/>
              <a:gd name="connsiteY43" fmla="*/ 653143 h 1961888"/>
              <a:gd name="connsiteX44" fmla="*/ 2235481 w 5595845"/>
              <a:gd name="connsiteY44" fmla="*/ 638629 h 1961888"/>
              <a:gd name="connsiteX45" fmla="*/ 2191938 w 5595845"/>
              <a:gd name="connsiteY45" fmla="*/ 624115 h 1961888"/>
              <a:gd name="connsiteX46" fmla="*/ 2133881 w 5595845"/>
              <a:gd name="connsiteY46" fmla="*/ 609600 h 1961888"/>
              <a:gd name="connsiteX47" fmla="*/ 2075824 w 5595845"/>
              <a:gd name="connsiteY47" fmla="*/ 580572 h 1961888"/>
              <a:gd name="connsiteX48" fmla="*/ 1988738 w 5595845"/>
              <a:gd name="connsiteY48" fmla="*/ 522515 h 1961888"/>
              <a:gd name="connsiteX49" fmla="*/ 1858110 w 5595845"/>
              <a:gd name="connsiteY49" fmla="*/ 478972 h 1961888"/>
              <a:gd name="connsiteX50" fmla="*/ 1756510 w 5595845"/>
              <a:gd name="connsiteY50" fmla="*/ 449943 h 1961888"/>
              <a:gd name="connsiteX51" fmla="*/ 1712967 w 5595845"/>
              <a:gd name="connsiteY51" fmla="*/ 420915 h 1961888"/>
              <a:gd name="connsiteX52" fmla="*/ 1611367 w 5595845"/>
              <a:gd name="connsiteY52" fmla="*/ 391886 h 1961888"/>
              <a:gd name="connsiteX53" fmla="*/ 1567824 w 5595845"/>
              <a:gd name="connsiteY53" fmla="*/ 377372 h 1961888"/>
              <a:gd name="connsiteX54" fmla="*/ 1408167 w 5595845"/>
              <a:gd name="connsiteY54" fmla="*/ 362858 h 1961888"/>
              <a:gd name="connsiteX55" fmla="*/ 1350110 w 5595845"/>
              <a:gd name="connsiteY55" fmla="*/ 348343 h 1961888"/>
              <a:gd name="connsiteX56" fmla="*/ 1263024 w 5595845"/>
              <a:gd name="connsiteY56" fmla="*/ 319315 h 1961888"/>
              <a:gd name="connsiteX57" fmla="*/ 1175938 w 5595845"/>
              <a:gd name="connsiteY57" fmla="*/ 290286 h 1961888"/>
              <a:gd name="connsiteX58" fmla="*/ 1088853 w 5595845"/>
              <a:gd name="connsiteY58" fmla="*/ 261258 h 1961888"/>
              <a:gd name="connsiteX59" fmla="*/ 1030796 w 5595845"/>
              <a:gd name="connsiteY59" fmla="*/ 246743 h 1961888"/>
              <a:gd name="connsiteX60" fmla="*/ 943710 w 5595845"/>
              <a:gd name="connsiteY60" fmla="*/ 217715 h 1961888"/>
              <a:gd name="connsiteX61" fmla="*/ 900167 w 5595845"/>
              <a:gd name="connsiteY61" fmla="*/ 188686 h 1961888"/>
              <a:gd name="connsiteX62" fmla="*/ 755024 w 5595845"/>
              <a:gd name="connsiteY62" fmla="*/ 145143 h 1961888"/>
              <a:gd name="connsiteX63" fmla="*/ 711481 w 5595845"/>
              <a:gd name="connsiteY63" fmla="*/ 130629 h 1961888"/>
              <a:gd name="connsiteX64" fmla="*/ 653424 w 5595845"/>
              <a:gd name="connsiteY64" fmla="*/ 116115 h 1961888"/>
              <a:gd name="connsiteX65" fmla="*/ 609881 w 5595845"/>
              <a:gd name="connsiteY65" fmla="*/ 101600 h 1961888"/>
              <a:gd name="connsiteX66" fmla="*/ 537310 w 5595845"/>
              <a:gd name="connsiteY66" fmla="*/ 87086 h 1961888"/>
              <a:gd name="connsiteX67" fmla="*/ 450224 w 5595845"/>
              <a:gd name="connsiteY67" fmla="*/ 58058 h 1961888"/>
              <a:gd name="connsiteX68" fmla="*/ 406681 w 5595845"/>
              <a:gd name="connsiteY68" fmla="*/ 29029 h 1961888"/>
              <a:gd name="connsiteX69" fmla="*/ 305081 w 5595845"/>
              <a:gd name="connsiteY69" fmla="*/ 0 h 1961888"/>
              <a:gd name="connsiteX70" fmla="*/ 14796 w 5595845"/>
              <a:gd name="connsiteY70" fmla="*/ 29029 h 1961888"/>
              <a:gd name="connsiteX71" fmla="*/ 29310 w 5595845"/>
              <a:gd name="connsiteY71" fmla="*/ 72572 h 1961888"/>
              <a:gd name="connsiteX72" fmla="*/ 145424 w 5595845"/>
              <a:gd name="connsiteY72" fmla="*/ 188686 h 1961888"/>
              <a:gd name="connsiteX73" fmla="*/ 217996 w 5595845"/>
              <a:gd name="connsiteY73" fmla="*/ 261258 h 1961888"/>
              <a:gd name="connsiteX74" fmla="*/ 319596 w 5595845"/>
              <a:gd name="connsiteY74" fmla="*/ 348343 h 1961888"/>
              <a:gd name="connsiteX75" fmla="*/ 363138 w 5595845"/>
              <a:gd name="connsiteY75" fmla="*/ 362858 h 1961888"/>
              <a:gd name="connsiteX76" fmla="*/ 508281 w 5595845"/>
              <a:gd name="connsiteY76" fmla="*/ 435429 h 1961888"/>
              <a:gd name="connsiteX77" fmla="*/ 653424 w 5595845"/>
              <a:gd name="connsiteY77" fmla="*/ 478972 h 1961888"/>
              <a:gd name="connsiteX78" fmla="*/ 696967 w 5595845"/>
              <a:gd name="connsiteY78" fmla="*/ 493486 h 1961888"/>
              <a:gd name="connsiteX79" fmla="*/ 798567 w 5595845"/>
              <a:gd name="connsiteY79" fmla="*/ 508000 h 1961888"/>
              <a:gd name="connsiteX80" fmla="*/ 885653 w 5595845"/>
              <a:gd name="connsiteY80" fmla="*/ 551543 h 1961888"/>
              <a:gd name="connsiteX81" fmla="*/ 972738 w 5595845"/>
              <a:gd name="connsiteY81" fmla="*/ 580572 h 1961888"/>
              <a:gd name="connsiteX82" fmla="*/ 1030796 w 5595845"/>
              <a:gd name="connsiteY82" fmla="*/ 609600 h 1961888"/>
              <a:gd name="connsiteX83" fmla="*/ 1074338 w 5595845"/>
              <a:gd name="connsiteY83" fmla="*/ 638629 h 1961888"/>
              <a:gd name="connsiteX84" fmla="*/ 1161424 w 5595845"/>
              <a:gd name="connsiteY84" fmla="*/ 653143 h 1961888"/>
              <a:gd name="connsiteX85" fmla="*/ 1219481 w 5595845"/>
              <a:gd name="connsiteY85" fmla="*/ 667658 h 1961888"/>
              <a:gd name="connsiteX86" fmla="*/ 1263024 w 5595845"/>
              <a:gd name="connsiteY86" fmla="*/ 696686 h 1961888"/>
              <a:gd name="connsiteX87" fmla="*/ 1350110 w 5595845"/>
              <a:gd name="connsiteY87" fmla="*/ 711200 h 1961888"/>
              <a:gd name="connsiteX88" fmla="*/ 1393653 w 5595845"/>
              <a:gd name="connsiteY88" fmla="*/ 725715 h 1961888"/>
              <a:gd name="connsiteX89" fmla="*/ 1480738 w 5595845"/>
              <a:gd name="connsiteY89" fmla="*/ 740229 h 1961888"/>
              <a:gd name="connsiteX90" fmla="*/ 1567824 w 5595845"/>
              <a:gd name="connsiteY90" fmla="*/ 769258 h 1961888"/>
              <a:gd name="connsiteX91" fmla="*/ 1611367 w 5595845"/>
              <a:gd name="connsiteY91" fmla="*/ 783772 h 1961888"/>
              <a:gd name="connsiteX92" fmla="*/ 1887138 w 5595845"/>
              <a:gd name="connsiteY92" fmla="*/ 812800 h 1961888"/>
              <a:gd name="connsiteX93" fmla="*/ 2017767 w 5595845"/>
              <a:gd name="connsiteY93" fmla="*/ 856343 h 1961888"/>
              <a:gd name="connsiteX94" fmla="*/ 2061310 w 5595845"/>
              <a:gd name="connsiteY94" fmla="*/ 870858 h 1961888"/>
              <a:gd name="connsiteX95" fmla="*/ 2148396 w 5595845"/>
              <a:gd name="connsiteY95" fmla="*/ 914400 h 1961888"/>
              <a:gd name="connsiteX96" fmla="*/ 2249996 w 5595845"/>
              <a:gd name="connsiteY96" fmla="*/ 957943 h 1961888"/>
              <a:gd name="connsiteX97" fmla="*/ 2337081 w 5595845"/>
              <a:gd name="connsiteY97" fmla="*/ 1001486 h 1961888"/>
              <a:gd name="connsiteX98" fmla="*/ 2540281 w 5595845"/>
              <a:gd name="connsiteY98" fmla="*/ 1059543 h 1961888"/>
              <a:gd name="connsiteX99" fmla="*/ 2583824 w 5595845"/>
              <a:gd name="connsiteY99" fmla="*/ 1074058 h 1961888"/>
              <a:gd name="connsiteX100" fmla="*/ 2627367 w 5595845"/>
              <a:gd name="connsiteY100" fmla="*/ 1103086 h 1961888"/>
              <a:gd name="connsiteX101" fmla="*/ 2685424 w 5595845"/>
              <a:gd name="connsiteY101" fmla="*/ 1117600 h 1961888"/>
              <a:gd name="connsiteX102" fmla="*/ 2743481 w 5595845"/>
              <a:gd name="connsiteY102" fmla="*/ 1146629 h 1961888"/>
              <a:gd name="connsiteX103" fmla="*/ 2845081 w 5595845"/>
              <a:gd name="connsiteY103" fmla="*/ 1175658 h 1961888"/>
              <a:gd name="connsiteX104" fmla="*/ 3019253 w 5595845"/>
              <a:gd name="connsiteY104" fmla="*/ 1248229 h 1961888"/>
              <a:gd name="connsiteX105" fmla="*/ 3164396 w 5595845"/>
              <a:gd name="connsiteY105" fmla="*/ 1277258 h 1961888"/>
              <a:gd name="connsiteX106" fmla="*/ 3353081 w 5595845"/>
              <a:gd name="connsiteY106" fmla="*/ 1320800 h 1961888"/>
              <a:gd name="connsiteX107" fmla="*/ 3396624 w 5595845"/>
              <a:gd name="connsiteY107" fmla="*/ 1335315 h 1961888"/>
              <a:gd name="connsiteX108" fmla="*/ 3512738 w 5595845"/>
              <a:gd name="connsiteY108" fmla="*/ 1364343 h 1961888"/>
              <a:gd name="connsiteX109" fmla="*/ 3657881 w 5595845"/>
              <a:gd name="connsiteY109" fmla="*/ 1422400 h 1961888"/>
              <a:gd name="connsiteX110" fmla="*/ 3773996 w 5595845"/>
              <a:gd name="connsiteY110" fmla="*/ 1451429 h 1961888"/>
              <a:gd name="connsiteX111" fmla="*/ 3817538 w 5595845"/>
              <a:gd name="connsiteY111" fmla="*/ 1465943 h 1961888"/>
              <a:gd name="connsiteX112" fmla="*/ 3890110 w 5595845"/>
              <a:gd name="connsiteY112" fmla="*/ 1509486 h 1961888"/>
              <a:gd name="connsiteX113" fmla="*/ 4078796 w 5595845"/>
              <a:gd name="connsiteY113" fmla="*/ 1553029 h 1961888"/>
              <a:gd name="connsiteX114" fmla="*/ 4165881 w 5595845"/>
              <a:gd name="connsiteY114" fmla="*/ 1582058 h 1961888"/>
              <a:gd name="connsiteX115" fmla="*/ 4209424 w 5595845"/>
              <a:gd name="connsiteY115" fmla="*/ 1596572 h 1961888"/>
              <a:gd name="connsiteX116" fmla="*/ 4296510 w 5595845"/>
              <a:gd name="connsiteY116" fmla="*/ 1654629 h 1961888"/>
              <a:gd name="connsiteX117" fmla="*/ 4398110 w 5595845"/>
              <a:gd name="connsiteY117" fmla="*/ 1683658 h 1961888"/>
              <a:gd name="connsiteX118" fmla="*/ 4441653 w 5595845"/>
              <a:gd name="connsiteY118" fmla="*/ 1698172 h 1961888"/>
              <a:gd name="connsiteX119" fmla="*/ 4499710 w 5595845"/>
              <a:gd name="connsiteY119" fmla="*/ 1727200 h 1961888"/>
              <a:gd name="connsiteX120" fmla="*/ 4543253 w 5595845"/>
              <a:gd name="connsiteY120" fmla="*/ 1741715 h 1961888"/>
              <a:gd name="connsiteX121" fmla="*/ 4601310 w 5595845"/>
              <a:gd name="connsiteY121" fmla="*/ 1770743 h 1961888"/>
              <a:gd name="connsiteX122" fmla="*/ 4760967 w 5595845"/>
              <a:gd name="connsiteY122" fmla="*/ 1814286 h 1961888"/>
              <a:gd name="connsiteX123" fmla="*/ 4819024 w 5595845"/>
              <a:gd name="connsiteY123" fmla="*/ 1843315 h 1961888"/>
              <a:gd name="connsiteX124" fmla="*/ 4906110 w 5595845"/>
              <a:gd name="connsiteY124" fmla="*/ 1857829 h 1961888"/>
              <a:gd name="connsiteX125" fmla="*/ 4964167 w 5595845"/>
              <a:gd name="connsiteY125" fmla="*/ 1872343 h 1961888"/>
              <a:gd name="connsiteX126" fmla="*/ 5051253 w 5595845"/>
              <a:gd name="connsiteY126" fmla="*/ 1901372 h 1961888"/>
              <a:gd name="connsiteX127" fmla="*/ 5138338 w 5595845"/>
              <a:gd name="connsiteY127" fmla="*/ 1930400 h 1961888"/>
              <a:gd name="connsiteX128" fmla="*/ 5181881 w 5595845"/>
              <a:gd name="connsiteY128" fmla="*/ 1944915 h 1961888"/>
              <a:gd name="connsiteX129" fmla="*/ 5297996 w 5595845"/>
              <a:gd name="connsiteY129" fmla="*/ 1959429 h 1961888"/>
              <a:gd name="connsiteX130" fmla="*/ 5544738 w 5595845"/>
              <a:gd name="connsiteY130" fmla="*/ 1944915 h 1961888"/>
              <a:gd name="connsiteX131" fmla="*/ 5559253 w 5595845"/>
              <a:gd name="connsiteY131" fmla="*/ 1814286 h 1961888"/>
              <a:gd name="connsiteX132" fmla="*/ 5486681 w 5595845"/>
              <a:gd name="connsiteY132" fmla="*/ 1770743 h 1961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595845" h="1961888">
                <a:moveTo>
                  <a:pt x="5486681" y="1770743"/>
                </a:moveTo>
                <a:cubicBezTo>
                  <a:pt x="5440719" y="1756229"/>
                  <a:pt x="5331211" y="1759019"/>
                  <a:pt x="5283481" y="1727200"/>
                </a:cubicBezTo>
                <a:cubicBezTo>
                  <a:pt x="5227208" y="1689686"/>
                  <a:pt x="5256487" y="1703688"/>
                  <a:pt x="5196396" y="1683658"/>
                </a:cubicBezTo>
                <a:cubicBezTo>
                  <a:pt x="5181882" y="1673982"/>
                  <a:pt x="5167999" y="1663284"/>
                  <a:pt x="5152853" y="1654629"/>
                </a:cubicBezTo>
                <a:cubicBezTo>
                  <a:pt x="5134067" y="1643894"/>
                  <a:pt x="5111418" y="1639451"/>
                  <a:pt x="5094796" y="1625600"/>
                </a:cubicBezTo>
                <a:cubicBezTo>
                  <a:pt x="5081395" y="1614433"/>
                  <a:pt x="5078895" y="1593545"/>
                  <a:pt x="5065767" y="1582058"/>
                </a:cubicBezTo>
                <a:cubicBezTo>
                  <a:pt x="5039511" y="1559084"/>
                  <a:pt x="5007710" y="1543353"/>
                  <a:pt x="4978681" y="1524000"/>
                </a:cubicBezTo>
                <a:lnTo>
                  <a:pt x="4935138" y="1494972"/>
                </a:lnTo>
                <a:cubicBezTo>
                  <a:pt x="4920624" y="1485296"/>
                  <a:pt x="4908145" y="1471459"/>
                  <a:pt x="4891596" y="1465943"/>
                </a:cubicBezTo>
                <a:lnTo>
                  <a:pt x="4804510" y="1436915"/>
                </a:lnTo>
                <a:lnTo>
                  <a:pt x="4760967" y="1422400"/>
                </a:lnTo>
                <a:cubicBezTo>
                  <a:pt x="4746453" y="1417562"/>
                  <a:pt x="4731108" y="1414728"/>
                  <a:pt x="4717424" y="1407886"/>
                </a:cubicBezTo>
                <a:cubicBezTo>
                  <a:pt x="4698072" y="1398210"/>
                  <a:pt x="4679893" y="1385700"/>
                  <a:pt x="4659367" y="1378858"/>
                </a:cubicBezTo>
                <a:cubicBezTo>
                  <a:pt x="4621518" y="1366242"/>
                  <a:pt x="4543253" y="1349829"/>
                  <a:pt x="4543253" y="1349829"/>
                </a:cubicBezTo>
                <a:cubicBezTo>
                  <a:pt x="4514224" y="1330477"/>
                  <a:pt x="4489265" y="1302804"/>
                  <a:pt x="4456167" y="1291772"/>
                </a:cubicBezTo>
                <a:cubicBezTo>
                  <a:pt x="4358144" y="1259098"/>
                  <a:pt x="4478806" y="1296803"/>
                  <a:pt x="4325538" y="1262743"/>
                </a:cubicBezTo>
                <a:cubicBezTo>
                  <a:pt x="4310603" y="1259424"/>
                  <a:pt x="4296838" y="1251940"/>
                  <a:pt x="4281996" y="1248229"/>
                </a:cubicBezTo>
                <a:cubicBezTo>
                  <a:pt x="4258063" y="1242246"/>
                  <a:pt x="4233506" y="1239067"/>
                  <a:pt x="4209424" y="1233715"/>
                </a:cubicBezTo>
                <a:cubicBezTo>
                  <a:pt x="4189951" y="1229388"/>
                  <a:pt x="4170547" y="1224680"/>
                  <a:pt x="4151367" y="1219200"/>
                </a:cubicBezTo>
                <a:cubicBezTo>
                  <a:pt x="4136656" y="1214997"/>
                  <a:pt x="4122667" y="1208397"/>
                  <a:pt x="4107824" y="1204686"/>
                </a:cubicBezTo>
                <a:cubicBezTo>
                  <a:pt x="4083891" y="1198703"/>
                  <a:pt x="4059186" y="1196155"/>
                  <a:pt x="4035253" y="1190172"/>
                </a:cubicBezTo>
                <a:cubicBezTo>
                  <a:pt x="4020410" y="1186461"/>
                  <a:pt x="4006832" y="1177984"/>
                  <a:pt x="3991710" y="1175658"/>
                </a:cubicBezTo>
                <a:cubicBezTo>
                  <a:pt x="3943653" y="1168265"/>
                  <a:pt x="3894856" y="1166824"/>
                  <a:pt x="3846567" y="1161143"/>
                </a:cubicBezTo>
                <a:cubicBezTo>
                  <a:pt x="3812591" y="1157146"/>
                  <a:pt x="3778626" y="1152749"/>
                  <a:pt x="3744967" y="1146629"/>
                </a:cubicBezTo>
                <a:cubicBezTo>
                  <a:pt x="3725341" y="1143061"/>
                  <a:pt x="3706626" y="1135148"/>
                  <a:pt x="3686910" y="1132115"/>
                </a:cubicBezTo>
                <a:cubicBezTo>
                  <a:pt x="3643608" y="1125453"/>
                  <a:pt x="3599824" y="1122438"/>
                  <a:pt x="3556281" y="1117600"/>
                </a:cubicBezTo>
                <a:cubicBezTo>
                  <a:pt x="3536929" y="1107924"/>
                  <a:pt x="3518313" y="1096608"/>
                  <a:pt x="3498224" y="1088572"/>
                </a:cubicBezTo>
                <a:cubicBezTo>
                  <a:pt x="3469814" y="1077208"/>
                  <a:pt x="3436598" y="1076516"/>
                  <a:pt x="3411138" y="1059543"/>
                </a:cubicBezTo>
                <a:cubicBezTo>
                  <a:pt x="3382110" y="1040191"/>
                  <a:pt x="3357899" y="1009947"/>
                  <a:pt x="3324053" y="1001486"/>
                </a:cubicBezTo>
                <a:cubicBezTo>
                  <a:pt x="3304701" y="996648"/>
                  <a:pt x="3285103" y="992704"/>
                  <a:pt x="3265996" y="986972"/>
                </a:cubicBezTo>
                <a:cubicBezTo>
                  <a:pt x="3236688" y="978179"/>
                  <a:pt x="3207939" y="967619"/>
                  <a:pt x="3178910" y="957943"/>
                </a:cubicBezTo>
                <a:cubicBezTo>
                  <a:pt x="3164396" y="953105"/>
                  <a:pt x="3150210" y="947140"/>
                  <a:pt x="3135367" y="943429"/>
                </a:cubicBezTo>
                <a:cubicBezTo>
                  <a:pt x="3116015" y="938591"/>
                  <a:pt x="3096417" y="934647"/>
                  <a:pt x="3077310" y="928915"/>
                </a:cubicBezTo>
                <a:cubicBezTo>
                  <a:pt x="3048002" y="920122"/>
                  <a:pt x="3019253" y="909562"/>
                  <a:pt x="2990224" y="899886"/>
                </a:cubicBezTo>
                <a:lnTo>
                  <a:pt x="2946681" y="885372"/>
                </a:lnTo>
                <a:lnTo>
                  <a:pt x="2859596" y="856343"/>
                </a:lnTo>
                <a:cubicBezTo>
                  <a:pt x="2835405" y="846667"/>
                  <a:pt x="2811419" y="836463"/>
                  <a:pt x="2787024" y="827315"/>
                </a:cubicBezTo>
                <a:cubicBezTo>
                  <a:pt x="2772699" y="821943"/>
                  <a:pt x="2757806" y="818172"/>
                  <a:pt x="2743481" y="812800"/>
                </a:cubicBezTo>
                <a:cubicBezTo>
                  <a:pt x="2719086" y="803652"/>
                  <a:pt x="2695865" y="791258"/>
                  <a:pt x="2670910" y="783772"/>
                </a:cubicBezTo>
                <a:cubicBezTo>
                  <a:pt x="2647281" y="776683"/>
                  <a:pt x="2622529" y="774096"/>
                  <a:pt x="2598338" y="769258"/>
                </a:cubicBezTo>
                <a:cubicBezTo>
                  <a:pt x="2497362" y="728867"/>
                  <a:pt x="2550477" y="748465"/>
                  <a:pt x="2438681" y="711200"/>
                </a:cubicBezTo>
                <a:lnTo>
                  <a:pt x="2395138" y="696686"/>
                </a:lnTo>
                <a:lnTo>
                  <a:pt x="2351596" y="682172"/>
                </a:lnTo>
                <a:cubicBezTo>
                  <a:pt x="2337082" y="672496"/>
                  <a:pt x="2324386" y="659268"/>
                  <a:pt x="2308053" y="653143"/>
                </a:cubicBezTo>
                <a:cubicBezTo>
                  <a:pt x="2284954" y="644481"/>
                  <a:pt x="2259414" y="644612"/>
                  <a:pt x="2235481" y="638629"/>
                </a:cubicBezTo>
                <a:cubicBezTo>
                  <a:pt x="2220638" y="634918"/>
                  <a:pt x="2206649" y="628318"/>
                  <a:pt x="2191938" y="624115"/>
                </a:cubicBezTo>
                <a:cubicBezTo>
                  <a:pt x="2172758" y="618635"/>
                  <a:pt x="2152559" y="616604"/>
                  <a:pt x="2133881" y="609600"/>
                </a:cubicBezTo>
                <a:cubicBezTo>
                  <a:pt x="2113622" y="602003"/>
                  <a:pt x="2094377" y="591704"/>
                  <a:pt x="2075824" y="580572"/>
                </a:cubicBezTo>
                <a:cubicBezTo>
                  <a:pt x="2045908" y="562622"/>
                  <a:pt x="2022584" y="530977"/>
                  <a:pt x="1988738" y="522515"/>
                </a:cubicBezTo>
                <a:cubicBezTo>
                  <a:pt x="1849598" y="487728"/>
                  <a:pt x="2022091" y="533632"/>
                  <a:pt x="1858110" y="478972"/>
                </a:cubicBezTo>
                <a:cubicBezTo>
                  <a:pt x="1830198" y="469668"/>
                  <a:pt x="1784473" y="463924"/>
                  <a:pt x="1756510" y="449943"/>
                </a:cubicBezTo>
                <a:cubicBezTo>
                  <a:pt x="1740908" y="442142"/>
                  <a:pt x="1728569" y="428716"/>
                  <a:pt x="1712967" y="420915"/>
                </a:cubicBezTo>
                <a:cubicBezTo>
                  <a:pt x="1689762" y="409312"/>
                  <a:pt x="1633076" y="398089"/>
                  <a:pt x="1611367" y="391886"/>
                </a:cubicBezTo>
                <a:cubicBezTo>
                  <a:pt x="1596656" y="387683"/>
                  <a:pt x="1582970" y="379536"/>
                  <a:pt x="1567824" y="377372"/>
                </a:cubicBezTo>
                <a:cubicBezTo>
                  <a:pt x="1514923" y="369815"/>
                  <a:pt x="1461386" y="367696"/>
                  <a:pt x="1408167" y="362858"/>
                </a:cubicBezTo>
                <a:cubicBezTo>
                  <a:pt x="1388815" y="358020"/>
                  <a:pt x="1369217" y="354075"/>
                  <a:pt x="1350110" y="348343"/>
                </a:cubicBezTo>
                <a:cubicBezTo>
                  <a:pt x="1320802" y="339550"/>
                  <a:pt x="1292053" y="328991"/>
                  <a:pt x="1263024" y="319315"/>
                </a:cubicBezTo>
                <a:lnTo>
                  <a:pt x="1175938" y="290286"/>
                </a:lnTo>
                <a:lnTo>
                  <a:pt x="1088853" y="261258"/>
                </a:lnTo>
                <a:cubicBezTo>
                  <a:pt x="1069501" y="256420"/>
                  <a:pt x="1049903" y="252475"/>
                  <a:pt x="1030796" y="246743"/>
                </a:cubicBezTo>
                <a:cubicBezTo>
                  <a:pt x="1001488" y="237950"/>
                  <a:pt x="943710" y="217715"/>
                  <a:pt x="943710" y="217715"/>
                </a:cubicBezTo>
                <a:cubicBezTo>
                  <a:pt x="929196" y="208039"/>
                  <a:pt x="916108" y="195771"/>
                  <a:pt x="900167" y="188686"/>
                </a:cubicBezTo>
                <a:cubicBezTo>
                  <a:pt x="838094" y="161098"/>
                  <a:pt x="814123" y="162029"/>
                  <a:pt x="755024" y="145143"/>
                </a:cubicBezTo>
                <a:cubicBezTo>
                  <a:pt x="740313" y="140940"/>
                  <a:pt x="726192" y="134832"/>
                  <a:pt x="711481" y="130629"/>
                </a:cubicBezTo>
                <a:cubicBezTo>
                  <a:pt x="692301" y="125149"/>
                  <a:pt x="672604" y="121595"/>
                  <a:pt x="653424" y="116115"/>
                </a:cubicBezTo>
                <a:cubicBezTo>
                  <a:pt x="638713" y="111912"/>
                  <a:pt x="624724" y="105311"/>
                  <a:pt x="609881" y="101600"/>
                </a:cubicBezTo>
                <a:cubicBezTo>
                  <a:pt x="585948" y="95617"/>
                  <a:pt x="561110" y="93577"/>
                  <a:pt x="537310" y="87086"/>
                </a:cubicBezTo>
                <a:cubicBezTo>
                  <a:pt x="507789" y="79035"/>
                  <a:pt x="450224" y="58058"/>
                  <a:pt x="450224" y="58058"/>
                </a:cubicBezTo>
                <a:cubicBezTo>
                  <a:pt x="435710" y="48382"/>
                  <a:pt x="422283" y="36830"/>
                  <a:pt x="406681" y="29029"/>
                </a:cubicBezTo>
                <a:cubicBezTo>
                  <a:pt x="385863" y="18620"/>
                  <a:pt x="323677" y="4649"/>
                  <a:pt x="305081" y="0"/>
                </a:cubicBezTo>
                <a:cubicBezTo>
                  <a:pt x="208319" y="9676"/>
                  <a:pt x="108838" y="4281"/>
                  <a:pt x="14796" y="29029"/>
                </a:cubicBezTo>
                <a:cubicBezTo>
                  <a:pt x="0" y="32923"/>
                  <a:pt x="21880" y="59198"/>
                  <a:pt x="29310" y="72572"/>
                </a:cubicBezTo>
                <a:cubicBezTo>
                  <a:pt x="83201" y="169577"/>
                  <a:pt x="66189" y="149069"/>
                  <a:pt x="145424" y="188686"/>
                </a:cubicBezTo>
                <a:cubicBezTo>
                  <a:pt x="201332" y="272546"/>
                  <a:pt x="142736" y="196750"/>
                  <a:pt x="217996" y="261258"/>
                </a:cubicBezTo>
                <a:cubicBezTo>
                  <a:pt x="267996" y="304115"/>
                  <a:pt x="266278" y="321684"/>
                  <a:pt x="319596" y="348343"/>
                </a:cubicBezTo>
                <a:cubicBezTo>
                  <a:pt x="333280" y="355185"/>
                  <a:pt x="349247" y="356447"/>
                  <a:pt x="363138" y="362858"/>
                </a:cubicBezTo>
                <a:cubicBezTo>
                  <a:pt x="412251" y="385526"/>
                  <a:pt x="455804" y="422310"/>
                  <a:pt x="508281" y="435429"/>
                </a:cubicBezTo>
                <a:cubicBezTo>
                  <a:pt x="596027" y="457365"/>
                  <a:pt x="547409" y="443634"/>
                  <a:pt x="653424" y="478972"/>
                </a:cubicBezTo>
                <a:cubicBezTo>
                  <a:pt x="667938" y="483810"/>
                  <a:pt x="681821" y="491322"/>
                  <a:pt x="696967" y="493486"/>
                </a:cubicBezTo>
                <a:lnTo>
                  <a:pt x="798567" y="508000"/>
                </a:lnTo>
                <a:cubicBezTo>
                  <a:pt x="957375" y="560938"/>
                  <a:pt x="716827" y="476509"/>
                  <a:pt x="885653" y="551543"/>
                </a:cubicBezTo>
                <a:cubicBezTo>
                  <a:pt x="913614" y="563970"/>
                  <a:pt x="945370" y="566888"/>
                  <a:pt x="972738" y="580572"/>
                </a:cubicBezTo>
                <a:cubicBezTo>
                  <a:pt x="992091" y="590248"/>
                  <a:pt x="1012010" y="598865"/>
                  <a:pt x="1030796" y="609600"/>
                </a:cubicBezTo>
                <a:cubicBezTo>
                  <a:pt x="1045942" y="618255"/>
                  <a:pt x="1057789" y="633113"/>
                  <a:pt x="1074338" y="638629"/>
                </a:cubicBezTo>
                <a:cubicBezTo>
                  <a:pt x="1102257" y="647935"/>
                  <a:pt x="1132566" y="647371"/>
                  <a:pt x="1161424" y="653143"/>
                </a:cubicBezTo>
                <a:cubicBezTo>
                  <a:pt x="1180985" y="657055"/>
                  <a:pt x="1200129" y="662820"/>
                  <a:pt x="1219481" y="667658"/>
                </a:cubicBezTo>
                <a:cubicBezTo>
                  <a:pt x="1233995" y="677334"/>
                  <a:pt x="1246475" y="691170"/>
                  <a:pt x="1263024" y="696686"/>
                </a:cubicBezTo>
                <a:cubicBezTo>
                  <a:pt x="1290943" y="705992"/>
                  <a:pt x="1321382" y="704816"/>
                  <a:pt x="1350110" y="711200"/>
                </a:cubicBezTo>
                <a:cubicBezTo>
                  <a:pt x="1365045" y="714519"/>
                  <a:pt x="1378718" y="722396"/>
                  <a:pt x="1393653" y="725715"/>
                </a:cubicBezTo>
                <a:cubicBezTo>
                  <a:pt x="1422381" y="732099"/>
                  <a:pt x="1452188" y="733091"/>
                  <a:pt x="1480738" y="740229"/>
                </a:cubicBezTo>
                <a:cubicBezTo>
                  <a:pt x="1510423" y="747650"/>
                  <a:pt x="1538795" y="759582"/>
                  <a:pt x="1567824" y="769258"/>
                </a:cubicBezTo>
                <a:cubicBezTo>
                  <a:pt x="1582338" y="774096"/>
                  <a:pt x="1596276" y="781257"/>
                  <a:pt x="1611367" y="783772"/>
                </a:cubicBezTo>
                <a:cubicBezTo>
                  <a:pt x="1760676" y="808656"/>
                  <a:pt x="1669111" y="796029"/>
                  <a:pt x="1887138" y="812800"/>
                </a:cubicBezTo>
                <a:lnTo>
                  <a:pt x="2017767" y="856343"/>
                </a:lnTo>
                <a:cubicBezTo>
                  <a:pt x="2032281" y="861181"/>
                  <a:pt x="2048580" y="862371"/>
                  <a:pt x="2061310" y="870858"/>
                </a:cubicBezTo>
                <a:cubicBezTo>
                  <a:pt x="2117583" y="908372"/>
                  <a:pt x="2088304" y="894370"/>
                  <a:pt x="2148396" y="914400"/>
                </a:cubicBezTo>
                <a:cubicBezTo>
                  <a:pt x="2245416" y="979082"/>
                  <a:pt x="2132840" y="911081"/>
                  <a:pt x="2249996" y="957943"/>
                </a:cubicBezTo>
                <a:cubicBezTo>
                  <a:pt x="2280129" y="969996"/>
                  <a:pt x="2307123" y="989003"/>
                  <a:pt x="2337081" y="1001486"/>
                </a:cubicBezTo>
                <a:cubicBezTo>
                  <a:pt x="2448929" y="1048090"/>
                  <a:pt x="2411544" y="1016629"/>
                  <a:pt x="2540281" y="1059543"/>
                </a:cubicBezTo>
                <a:cubicBezTo>
                  <a:pt x="2554795" y="1064381"/>
                  <a:pt x="2570140" y="1067216"/>
                  <a:pt x="2583824" y="1074058"/>
                </a:cubicBezTo>
                <a:cubicBezTo>
                  <a:pt x="2599426" y="1081859"/>
                  <a:pt x="2611333" y="1096215"/>
                  <a:pt x="2627367" y="1103086"/>
                </a:cubicBezTo>
                <a:cubicBezTo>
                  <a:pt x="2645702" y="1110944"/>
                  <a:pt x="2666072" y="1112762"/>
                  <a:pt x="2685424" y="1117600"/>
                </a:cubicBezTo>
                <a:cubicBezTo>
                  <a:pt x="2704776" y="1127276"/>
                  <a:pt x="2723222" y="1139032"/>
                  <a:pt x="2743481" y="1146629"/>
                </a:cubicBezTo>
                <a:cubicBezTo>
                  <a:pt x="2780699" y="1160586"/>
                  <a:pt x="2809981" y="1158108"/>
                  <a:pt x="2845081" y="1175658"/>
                </a:cubicBezTo>
                <a:cubicBezTo>
                  <a:pt x="2939708" y="1222972"/>
                  <a:pt x="2838147" y="1218045"/>
                  <a:pt x="3019253" y="1248229"/>
                </a:cubicBezTo>
                <a:cubicBezTo>
                  <a:pt x="3049360" y="1253247"/>
                  <a:pt x="3129749" y="1264265"/>
                  <a:pt x="3164396" y="1277258"/>
                </a:cubicBezTo>
                <a:cubicBezTo>
                  <a:pt x="3307698" y="1330996"/>
                  <a:pt x="3107686" y="1293534"/>
                  <a:pt x="3353081" y="1320800"/>
                </a:cubicBezTo>
                <a:cubicBezTo>
                  <a:pt x="3367595" y="1325638"/>
                  <a:pt x="3381781" y="1331604"/>
                  <a:pt x="3396624" y="1335315"/>
                </a:cubicBezTo>
                <a:cubicBezTo>
                  <a:pt x="3451148" y="1348946"/>
                  <a:pt x="3466288" y="1344436"/>
                  <a:pt x="3512738" y="1364343"/>
                </a:cubicBezTo>
                <a:cubicBezTo>
                  <a:pt x="3596826" y="1400381"/>
                  <a:pt x="3552162" y="1395970"/>
                  <a:pt x="3657881" y="1422400"/>
                </a:cubicBezTo>
                <a:cubicBezTo>
                  <a:pt x="3696586" y="1432076"/>
                  <a:pt x="3736147" y="1438813"/>
                  <a:pt x="3773996" y="1451429"/>
                </a:cubicBezTo>
                <a:cubicBezTo>
                  <a:pt x="3788510" y="1456267"/>
                  <a:pt x="3803854" y="1459101"/>
                  <a:pt x="3817538" y="1465943"/>
                </a:cubicBezTo>
                <a:cubicBezTo>
                  <a:pt x="3842771" y="1478559"/>
                  <a:pt x="3864428" y="1497812"/>
                  <a:pt x="3890110" y="1509486"/>
                </a:cubicBezTo>
                <a:cubicBezTo>
                  <a:pt x="3963164" y="1542693"/>
                  <a:pt x="3998878" y="1541612"/>
                  <a:pt x="4078796" y="1553029"/>
                </a:cubicBezTo>
                <a:lnTo>
                  <a:pt x="4165881" y="1582058"/>
                </a:lnTo>
                <a:cubicBezTo>
                  <a:pt x="4180395" y="1586896"/>
                  <a:pt x="4196694" y="1588085"/>
                  <a:pt x="4209424" y="1596572"/>
                </a:cubicBezTo>
                <a:cubicBezTo>
                  <a:pt x="4238453" y="1615924"/>
                  <a:pt x="4262964" y="1645044"/>
                  <a:pt x="4296510" y="1654629"/>
                </a:cubicBezTo>
                <a:lnTo>
                  <a:pt x="4398110" y="1683658"/>
                </a:lnTo>
                <a:cubicBezTo>
                  <a:pt x="4412764" y="1688054"/>
                  <a:pt x="4427591" y="1692145"/>
                  <a:pt x="4441653" y="1698172"/>
                </a:cubicBezTo>
                <a:cubicBezTo>
                  <a:pt x="4461540" y="1706695"/>
                  <a:pt x="4479823" y="1718677"/>
                  <a:pt x="4499710" y="1727200"/>
                </a:cubicBezTo>
                <a:cubicBezTo>
                  <a:pt x="4513772" y="1733227"/>
                  <a:pt x="4529191" y="1735688"/>
                  <a:pt x="4543253" y="1741715"/>
                </a:cubicBezTo>
                <a:cubicBezTo>
                  <a:pt x="4563140" y="1750238"/>
                  <a:pt x="4581221" y="1762707"/>
                  <a:pt x="4601310" y="1770743"/>
                </a:cubicBezTo>
                <a:cubicBezTo>
                  <a:pt x="4674973" y="1800208"/>
                  <a:pt x="4688082" y="1799709"/>
                  <a:pt x="4760967" y="1814286"/>
                </a:cubicBezTo>
                <a:cubicBezTo>
                  <a:pt x="4780319" y="1823962"/>
                  <a:pt x="4798300" y="1837098"/>
                  <a:pt x="4819024" y="1843315"/>
                </a:cubicBezTo>
                <a:cubicBezTo>
                  <a:pt x="4847212" y="1851771"/>
                  <a:pt x="4877252" y="1852058"/>
                  <a:pt x="4906110" y="1857829"/>
                </a:cubicBezTo>
                <a:cubicBezTo>
                  <a:pt x="4925671" y="1861741"/>
                  <a:pt x="4945060" y="1866611"/>
                  <a:pt x="4964167" y="1872343"/>
                </a:cubicBezTo>
                <a:cubicBezTo>
                  <a:pt x="4993475" y="1881136"/>
                  <a:pt x="5022224" y="1891696"/>
                  <a:pt x="5051253" y="1901372"/>
                </a:cubicBezTo>
                <a:lnTo>
                  <a:pt x="5138338" y="1930400"/>
                </a:lnTo>
                <a:cubicBezTo>
                  <a:pt x="5152852" y="1935238"/>
                  <a:pt x="5166700" y="1943017"/>
                  <a:pt x="5181881" y="1944915"/>
                </a:cubicBezTo>
                <a:lnTo>
                  <a:pt x="5297996" y="1959429"/>
                </a:lnTo>
                <a:cubicBezTo>
                  <a:pt x="5380243" y="1954591"/>
                  <a:pt x="5464116" y="1961888"/>
                  <a:pt x="5544738" y="1944915"/>
                </a:cubicBezTo>
                <a:cubicBezTo>
                  <a:pt x="5595845" y="1934156"/>
                  <a:pt x="5566928" y="1821961"/>
                  <a:pt x="5559253" y="1814286"/>
                </a:cubicBezTo>
                <a:cubicBezTo>
                  <a:pt x="5467395" y="1722428"/>
                  <a:pt x="5532643" y="1785257"/>
                  <a:pt x="5486681" y="1770743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/>
      <p:bldP spid="15" grpId="0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857752" y="1500174"/>
            <a:ext cx="3786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Попробуйте представить информацию о группах крови в форме таблицы.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48633" t="19687" r="13867" b="35312"/>
          <a:stretch>
            <a:fillRect/>
          </a:stretch>
        </p:blipFill>
        <p:spPr bwMode="auto">
          <a:xfrm>
            <a:off x="285720" y="714356"/>
            <a:ext cx="3929090" cy="2946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42909" y="3929066"/>
          <a:ext cx="821537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/>
                <a:gridCol w="1643074"/>
                <a:gridCol w="1643074"/>
                <a:gridCol w="1643074"/>
                <a:gridCol w="1643074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Начальная вершина</a:t>
                      </a:r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Конечная вершина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II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III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IV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II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III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10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IV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0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1 </a:t>
                      </a:r>
                      <a:endParaRPr lang="ru-RU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785786" y="357166"/>
            <a:ext cx="7858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У матрицы, отражающий ориентированный граф, симметричности не будет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Зачем мы переводили графы в табличную форму?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550" indent="277813">
              <a:buNone/>
            </a:pPr>
            <a:r>
              <a:rPr lang="ru-RU" sz="2400" dirty="0" smtClean="0"/>
              <a:t>Вам понятнее граф или таблица?</a:t>
            </a:r>
          </a:p>
          <a:p>
            <a:pPr marL="82550" indent="277813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С точки зрения человека, граф гораздо нагляднее и понятнее представляет структуру системы, чем таблица.</a:t>
            </a:r>
          </a:p>
          <a:p>
            <a:pPr marL="82550" indent="277813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82550" indent="277813">
              <a:buNone/>
            </a:pPr>
            <a:r>
              <a:rPr lang="ru-RU" sz="2400" dirty="0" smtClean="0"/>
              <a:t>А компьютеру какую форму обрабатывать легче?  </a:t>
            </a:r>
          </a:p>
          <a:p>
            <a:pPr marL="82550" indent="277813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Для компьютерной обработки табличная форма подходит лучше. Многие компьютерные технологии (базы данных, электронные таблицы) работают с таблицами и поэтому в компьютерном  моделировании чаще  работают с табличным представлением.</a:t>
            </a:r>
          </a:p>
          <a:p>
            <a:pPr marL="82550" indent="277813">
              <a:buNone/>
            </a:pPr>
            <a:endParaRPr lang="ru-RU" sz="2400" dirty="0" smtClean="0"/>
          </a:p>
          <a:p>
            <a:pPr marL="82550" indent="277813"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Подведем итоги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285860"/>
          <a:ext cx="8215370" cy="4786345"/>
        </p:xfrm>
        <a:graphic>
          <a:graphicData uri="http://schemas.openxmlformats.org/drawingml/2006/table">
            <a:tbl>
              <a:tblPr/>
              <a:tblGrid>
                <a:gridCol w="1214446"/>
                <a:gridCol w="1071570"/>
                <a:gridCol w="928694"/>
                <a:gridCol w="1209281"/>
                <a:gridCol w="975098"/>
                <a:gridCol w="924454"/>
                <a:gridCol w="922738"/>
                <a:gridCol w="969089"/>
              </a:tblGrid>
              <a:tr h="554695"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Структуры данных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695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Графы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Таблицы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6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Деревья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Сети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Типы таблиц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69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Элементы дерева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Элементы сети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Объект-свойство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Объект-объект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Двоичная 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матрица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3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Корень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Ветви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Листья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Вершины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Ребра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64085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Единственность 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пути между вершинами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 smtClean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Множественность 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путей между вершинами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Выполните задания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79375">
              <a:buNone/>
            </a:pPr>
            <a:r>
              <a:rPr lang="ru-RU" dirty="0" smtClean="0">
                <a:solidFill>
                  <a:srgbClr val="FF0000"/>
                </a:solidFill>
              </a:rPr>
              <a:t>1.  </a:t>
            </a:r>
            <a:r>
              <a:rPr lang="ru-RU" dirty="0" smtClean="0"/>
              <a:t>Нарисуйте два варианта графа системы «Компьютер», содержащего следующие вершины: процессор, оперативная память, внешняя память, клавиатура, монитор, принтер; а) линия связи обозначает отношение «передает информацию»; б) линия связи обозначает отношение «управляет».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Выполните задания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79375">
              <a:buNone/>
            </a:pPr>
            <a:r>
              <a:rPr lang="ru-RU" dirty="0" smtClean="0">
                <a:solidFill>
                  <a:srgbClr val="FF0000"/>
                </a:solidFill>
              </a:rPr>
              <a:t>2.  </a:t>
            </a:r>
            <a:r>
              <a:rPr lang="ru-RU" dirty="0" smtClean="0">
                <a:solidFill>
                  <a:srgbClr val="002060"/>
                </a:solidFill>
              </a:rPr>
              <a:t>Нарисуйте произвольную структуру глобальной компьютерной сети в виде графа, в котором вершины обозначают серверы, а ребра – линии связи. Опишите эту сеть в виде двоичной матрицы смежности.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Выполните задания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79375">
              <a:buNone/>
            </a:pPr>
            <a:r>
              <a:rPr lang="ru-RU" dirty="0" smtClean="0">
                <a:solidFill>
                  <a:srgbClr val="FF0000"/>
                </a:solidFill>
              </a:rPr>
              <a:t>3.  </a:t>
            </a:r>
            <a:r>
              <a:rPr lang="ru-RU" dirty="0" smtClean="0">
                <a:solidFill>
                  <a:srgbClr val="002060"/>
                </a:solidFill>
              </a:rPr>
              <a:t>Нарисуйте родословное дерево своей семьи (только по мужской линии или только по женской) с наибольшим числом известных вам уровней. Полученной дерево приведите к табличной форме. В полях, значения которых неизвестны, поставьте прочерки.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Граф</a:t>
            </a:r>
            <a:r>
              <a:rPr lang="ru-RU" dirty="0" smtClean="0">
                <a:solidFill>
                  <a:srgbClr val="0070C0"/>
                </a:solidFill>
              </a:rPr>
              <a:t> -  </a:t>
            </a:r>
            <a:r>
              <a:rPr lang="ru-RU" sz="4000" dirty="0" smtClean="0">
                <a:solidFill>
                  <a:srgbClr val="0070C0"/>
                </a:solidFill>
              </a:rPr>
              <a:t>отображает элементный состав системы и структуру связей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00240"/>
            <a:ext cx="4214842" cy="2286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Описание некоторой местности: «Автомобильные дороги проложены между:  </a:t>
            </a:r>
            <a:r>
              <a:rPr lang="ru-RU" sz="2000" dirty="0" err="1" smtClean="0"/>
              <a:t>Дедкино</a:t>
            </a:r>
            <a:r>
              <a:rPr lang="ru-RU" sz="2000" dirty="0" smtClean="0"/>
              <a:t> и Бабкино, </a:t>
            </a:r>
            <a:r>
              <a:rPr lang="ru-RU" sz="2000" dirty="0" err="1" smtClean="0"/>
              <a:t>Дедкино</a:t>
            </a:r>
            <a:r>
              <a:rPr lang="ru-RU" sz="2000" dirty="0" smtClean="0"/>
              <a:t> и </a:t>
            </a:r>
            <a:r>
              <a:rPr lang="ru-RU" sz="2000" dirty="0" err="1" smtClean="0"/>
              <a:t>Кошкино</a:t>
            </a:r>
            <a:r>
              <a:rPr lang="ru-RU" sz="2000" dirty="0" smtClean="0"/>
              <a:t>, Бабкино и </a:t>
            </a:r>
            <a:r>
              <a:rPr lang="ru-RU" sz="2000" dirty="0" err="1" smtClean="0"/>
              <a:t>Мышкино</a:t>
            </a:r>
            <a:r>
              <a:rPr lang="ru-RU" sz="2000" dirty="0" smtClean="0"/>
              <a:t>, Бабкино и </a:t>
            </a:r>
            <a:r>
              <a:rPr lang="ru-RU" sz="2000" dirty="0" err="1" smtClean="0"/>
              <a:t>Кошкино</a:t>
            </a:r>
            <a:r>
              <a:rPr lang="ru-RU" sz="2000" dirty="0" smtClean="0"/>
              <a:t>, </a:t>
            </a:r>
            <a:r>
              <a:rPr lang="ru-RU" sz="2000" dirty="0" err="1" smtClean="0"/>
              <a:t>Кошкино</a:t>
            </a:r>
            <a:r>
              <a:rPr lang="ru-RU" sz="2000" dirty="0" smtClean="0"/>
              <a:t> </a:t>
            </a:r>
            <a:r>
              <a:rPr lang="ru-RU" sz="2000" dirty="0" err="1" smtClean="0"/>
              <a:t>и</a:t>
            </a:r>
            <a:r>
              <a:rPr lang="ru-RU" sz="2000" dirty="0" smtClean="0"/>
              <a:t> </a:t>
            </a:r>
            <a:r>
              <a:rPr lang="ru-RU" sz="2000" dirty="0" err="1" smtClean="0"/>
              <a:t>Репкино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6429388" y="2714620"/>
            <a:ext cx="920027" cy="49139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4357686" y="2071678"/>
            <a:ext cx="4214842" cy="2143140"/>
            <a:chOff x="1643042" y="1928802"/>
            <a:chExt cx="4214842" cy="2143140"/>
          </a:xfrm>
        </p:grpSpPr>
        <p:sp>
          <p:nvSpPr>
            <p:cNvPr id="4" name="Блок-схема: узел 3"/>
            <p:cNvSpPr/>
            <p:nvPr/>
          </p:nvSpPr>
          <p:spPr>
            <a:xfrm>
              <a:off x="2500298" y="2214554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Д</a:t>
              </a:r>
              <a:endParaRPr lang="ru-RU" dirty="0"/>
            </a:p>
          </p:txBody>
        </p:sp>
        <p:sp>
          <p:nvSpPr>
            <p:cNvPr id="5" name="Блок-схема: узел 4"/>
            <p:cNvSpPr/>
            <p:nvPr/>
          </p:nvSpPr>
          <p:spPr>
            <a:xfrm>
              <a:off x="1643042" y="3643314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6" name="Блок-схема: узел 5"/>
            <p:cNvSpPr/>
            <p:nvPr/>
          </p:nvSpPr>
          <p:spPr>
            <a:xfrm>
              <a:off x="3571868" y="3214686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К</a:t>
              </a:r>
            </a:p>
          </p:txBody>
        </p:sp>
        <p:sp>
          <p:nvSpPr>
            <p:cNvPr id="7" name="Блок-схема: узел 6"/>
            <p:cNvSpPr/>
            <p:nvPr/>
          </p:nvSpPr>
          <p:spPr>
            <a:xfrm>
              <a:off x="5429256" y="3214686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М</a:t>
              </a:r>
            </a:p>
          </p:txBody>
        </p:sp>
        <p:sp>
          <p:nvSpPr>
            <p:cNvPr id="8" name="Блок-схема: узел 7"/>
            <p:cNvSpPr/>
            <p:nvPr/>
          </p:nvSpPr>
          <p:spPr>
            <a:xfrm>
              <a:off x="4214810" y="1928802"/>
              <a:ext cx="428628" cy="428628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Б</a:t>
              </a:r>
              <a:endParaRPr lang="ru-RU" dirty="0"/>
            </a:p>
          </p:txBody>
        </p:sp>
        <p:cxnSp>
          <p:nvCxnSpPr>
            <p:cNvPr id="10" name="Прямая соединительная линия 9"/>
            <p:cNvCxnSpPr>
              <a:stCxn id="4" idx="6"/>
              <a:endCxn id="8" idx="2"/>
            </p:cNvCxnSpPr>
            <p:nvPr/>
          </p:nvCxnSpPr>
          <p:spPr>
            <a:xfrm flipV="1">
              <a:off x="2928926" y="2143116"/>
              <a:ext cx="1285884" cy="285752"/>
            </a:xfrm>
            <a:prstGeom prst="line">
              <a:avLst/>
            </a:prstGeom>
            <a:ln w="15875"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>
              <a:stCxn id="8" idx="5"/>
              <a:endCxn id="7" idx="1"/>
            </p:cNvCxnSpPr>
            <p:nvPr/>
          </p:nvCxnSpPr>
          <p:spPr>
            <a:xfrm rot="16200000" flipH="1">
              <a:off x="4544948" y="2330378"/>
              <a:ext cx="982798" cy="91136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>
              <a:stCxn id="4" idx="5"/>
              <a:endCxn id="6" idx="1"/>
            </p:cNvCxnSpPr>
            <p:nvPr/>
          </p:nvCxnSpPr>
          <p:spPr>
            <a:xfrm rot="16200000" flipH="1">
              <a:off x="2901874" y="2544692"/>
              <a:ext cx="697046" cy="768484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>
              <a:stCxn id="6" idx="3"/>
              <a:endCxn id="5" idx="6"/>
            </p:cNvCxnSpPr>
            <p:nvPr/>
          </p:nvCxnSpPr>
          <p:spPr>
            <a:xfrm rot="5400000">
              <a:off x="2714613" y="2937601"/>
              <a:ext cx="277085" cy="156296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642910" y="5143512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Это не карта местности. На этой схеме отражен лишь факт существования пяти поселков и дорожной связи между ними. </a:t>
            </a:r>
            <a:br>
              <a:rPr lang="ru-RU" sz="2000" dirty="0" smtClean="0"/>
            </a:br>
            <a:r>
              <a:rPr lang="ru-RU" sz="2000" dirty="0" smtClean="0"/>
              <a:t>Такая схема называется </a:t>
            </a:r>
            <a:r>
              <a:rPr lang="ru-RU" sz="2000" b="1" dirty="0" smtClean="0"/>
              <a:t>графом</a:t>
            </a:r>
            <a:r>
              <a:rPr lang="ru-RU" sz="2000" dirty="0" smtClean="0"/>
              <a:t>. </a:t>
            </a:r>
          </a:p>
          <a:p>
            <a:r>
              <a:rPr lang="ru-RU" sz="2000" dirty="0" smtClean="0"/>
              <a:t>Составными частями графа являются вершины и ребра.</a:t>
            </a:r>
            <a:endParaRPr lang="ru-RU" sz="2000" dirty="0"/>
          </a:p>
        </p:txBody>
      </p:sp>
      <p:sp>
        <p:nvSpPr>
          <p:cNvPr id="35" name="TextBox 34"/>
          <p:cNvSpPr txBox="1"/>
          <p:nvPr/>
        </p:nvSpPr>
        <p:spPr>
          <a:xfrm>
            <a:off x="5072066" y="435769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вершины</a:t>
            </a:r>
            <a:endParaRPr lang="ru-RU" dirty="0"/>
          </a:p>
        </p:txBody>
      </p:sp>
      <p:cxnSp>
        <p:nvCxnSpPr>
          <p:cNvPr id="37" name="Прямая со стрелкой 36"/>
          <p:cNvCxnSpPr>
            <a:stCxn id="35" idx="1"/>
          </p:cNvCxnSpPr>
          <p:nvPr/>
        </p:nvCxnSpPr>
        <p:spPr>
          <a:xfrm rot="10800000">
            <a:off x="4786314" y="4143380"/>
            <a:ext cx="285752" cy="3989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rot="5400000" flipH="1" flipV="1">
            <a:off x="5965041" y="4107661"/>
            <a:ext cx="642942" cy="28575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643834" y="200024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ребра</a:t>
            </a:r>
            <a:endParaRPr lang="ru-RU" dirty="0"/>
          </a:p>
        </p:txBody>
      </p:sp>
      <p:cxnSp>
        <p:nvCxnSpPr>
          <p:cNvPr id="53" name="Прямая со стрелкой 52"/>
          <p:cNvCxnSpPr/>
          <p:nvPr/>
        </p:nvCxnSpPr>
        <p:spPr>
          <a:xfrm rot="10800000" flipV="1">
            <a:off x="7000892" y="2285992"/>
            <a:ext cx="857256" cy="6429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>
            <a:stCxn id="51" idx="2"/>
          </p:cNvCxnSpPr>
          <p:nvPr/>
        </p:nvCxnSpPr>
        <p:spPr>
          <a:xfrm rot="5400000">
            <a:off x="7721343" y="2649253"/>
            <a:ext cx="773676" cy="2143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786314" y="4786322"/>
            <a:ext cx="3857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Неориентированный граф 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35" grpId="0"/>
      <p:bldP spid="51" grpId="0"/>
      <p:bldP spid="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Для сети характерна возможность множества различных путей перемещения по ребрам между некоторыми парами вершин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2440968" y="2228842"/>
            <a:ext cx="363244" cy="34290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6" name="Блок-схема: узел 5"/>
          <p:cNvSpPr/>
          <p:nvPr/>
        </p:nvSpPr>
        <p:spPr>
          <a:xfrm>
            <a:off x="1714480" y="3371850"/>
            <a:ext cx="363244" cy="34290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3349078" y="3028947"/>
            <a:ext cx="363244" cy="34290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8" name="Блок-схема: узел 7"/>
          <p:cNvSpPr/>
          <p:nvPr/>
        </p:nvSpPr>
        <p:spPr>
          <a:xfrm>
            <a:off x="4923136" y="3028947"/>
            <a:ext cx="363244" cy="34290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3893944" y="2000240"/>
            <a:ext cx="363244" cy="34290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>
            <a:stCxn id="5" idx="6"/>
            <a:endCxn id="9" idx="2"/>
          </p:cNvCxnSpPr>
          <p:nvPr/>
        </p:nvCxnSpPr>
        <p:spPr>
          <a:xfrm flipV="1">
            <a:off x="2804212" y="2171691"/>
            <a:ext cx="1089732" cy="228602"/>
          </a:xfrm>
          <a:prstGeom prst="line">
            <a:avLst/>
          </a:prstGeom>
          <a:ln w="28575"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9" idx="5"/>
            <a:endCxn id="8" idx="1"/>
          </p:cNvCxnSpPr>
          <p:nvPr/>
        </p:nvCxnSpPr>
        <p:spPr>
          <a:xfrm rot="16200000" flipH="1">
            <a:off x="4197043" y="2299875"/>
            <a:ext cx="786238" cy="7723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3"/>
            <a:endCxn id="6" idx="6"/>
          </p:cNvCxnSpPr>
          <p:nvPr/>
        </p:nvCxnSpPr>
        <p:spPr>
          <a:xfrm rot="5400000">
            <a:off x="2629166" y="2770192"/>
            <a:ext cx="221668" cy="13245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71538" y="3929066"/>
            <a:ext cx="4572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Неориентированный граф (сеть) 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86446" y="2143116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Как добраться  из Р в М ? 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>
            <a:stCxn id="9" idx="4"/>
            <a:endCxn id="7" idx="7"/>
          </p:cNvCxnSpPr>
          <p:nvPr/>
        </p:nvCxnSpPr>
        <p:spPr>
          <a:xfrm rot="5400000">
            <a:off x="3499335" y="2502933"/>
            <a:ext cx="736022" cy="4164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H="1">
            <a:off x="2761423" y="2524934"/>
            <a:ext cx="557637" cy="6512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86446" y="2571744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buAutoNum type="arabicParenR"/>
            </a:pPr>
            <a:r>
              <a:rPr lang="ru-RU" sz="2000" dirty="0" smtClean="0"/>
              <a:t>Р-К-Б-М</a:t>
            </a:r>
            <a:endParaRPr lang="ru-RU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5786446" y="3000372"/>
            <a:ext cx="2071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2) Р-К-Д-Б-М</a:t>
            </a:r>
            <a:endParaRPr lang="ru-RU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500034" y="4286256"/>
            <a:ext cx="8286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Для  сетей также характерно наличие замкнутых путей, который называются циклами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2638269" y="2098623"/>
            <a:ext cx="1558977" cy="1110083"/>
          </a:xfrm>
          <a:custGeom>
            <a:avLst/>
            <a:gdLst>
              <a:gd name="connsiteX0" fmla="*/ 749508 w 1558977"/>
              <a:gd name="connsiteY0" fmla="*/ 1064302 h 1110083"/>
              <a:gd name="connsiteX1" fmla="*/ 674557 w 1558977"/>
              <a:gd name="connsiteY1" fmla="*/ 1034321 h 1110083"/>
              <a:gd name="connsiteX2" fmla="*/ 554636 w 1558977"/>
              <a:gd name="connsiteY2" fmla="*/ 944380 h 1110083"/>
              <a:gd name="connsiteX3" fmla="*/ 419724 w 1558977"/>
              <a:gd name="connsiteY3" fmla="*/ 839449 h 1110083"/>
              <a:gd name="connsiteX4" fmla="*/ 374754 w 1558977"/>
              <a:gd name="connsiteY4" fmla="*/ 824459 h 1110083"/>
              <a:gd name="connsiteX5" fmla="*/ 269823 w 1558977"/>
              <a:gd name="connsiteY5" fmla="*/ 779488 h 1110083"/>
              <a:gd name="connsiteX6" fmla="*/ 194872 w 1558977"/>
              <a:gd name="connsiteY6" fmla="*/ 719528 h 1110083"/>
              <a:gd name="connsiteX7" fmla="*/ 89941 w 1558977"/>
              <a:gd name="connsiteY7" fmla="*/ 644577 h 1110083"/>
              <a:gd name="connsiteX8" fmla="*/ 74951 w 1558977"/>
              <a:gd name="connsiteY8" fmla="*/ 599607 h 1110083"/>
              <a:gd name="connsiteX9" fmla="*/ 29980 w 1558977"/>
              <a:gd name="connsiteY9" fmla="*/ 554636 h 1110083"/>
              <a:gd name="connsiteX10" fmla="*/ 0 w 1558977"/>
              <a:gd name="connsiteY10" fmla="*/ 509666 h 1110083"/>
              <a:gd name="connsiteX11" fmla="*/ 14990 w 1558977"/>
              <a:gd name="connsiteY11" fmla="*/ 389744 h 1110083"/>
              <a:gd name="connsiteX12" fmla="*/ 44970 w 1558977"/>
              <a:gd name="connsiteY12" fmla="*/ 344774 h 1110083"/>
              <a:gd name="connsiteX13" fmla="*/ 119921 w 1558977"/>
              <a:gd name="connsiteY13" fmla="*/ 284813 h 1110083"/>
              <a:gd name="connsiteX14" fmla="*/ 179882 w 1558977"/>
              <a:gd name="connsiteY14" fmla="*/ 209862 h 1110083"/>
              <a:gd name="connsiteX15" fmla="*/ 239842 w 1558977"/>
              <a:gd name="connsiteY15" fmla="*/ 134911 h 1110083"/>
              <a:gd name="connsiteX16" fmla="*/ 329783 w 1558977"/>
              <a:gd name="connsiteY16" fmla="*/ 104931 h 1110083"/>
              <a:gd name="connsiteX17" fmla="*/ 644577 w 1558977"/>
              <a:gd name="connsiteY17" fmla="*/ 74951 h 1110083"/>
              <a:gd name="connsiteX18" fmla="*/ 689547 w 1558977"/>
              <a:gd name="connsiteY18" fmla="*/ 59961 h 1110083"/>
              <a:gd name="connsiteX19" fmla="*/ 824459 w 1558977"/>
              <a:gd name="connsiteY19" fmla="*/ 29980 h 1110083"/>
              <a:gd name="connsiteX20" fmla="*/ 914400 w 1558977"/>
              <a:gd name="connsiteY20" fmla="*/ 0 h 1110083"/>
              <a:gd name="connsiteX21" fmla="*/ 1259174 w 1558977"/>
              <a:gd name="connsiteY21" fmla="*/ 14990 h 1110083"/>
              <a:gd name="connsiteX22" fmla="*/ 1349115 w 1558977"/>
              <a:gd name="connsiteY22" fmla="*/ 44970 h 1110083"/>
              <a:gd name="connsiteX23" fmla="*/ 1424065 w 1558977"/>
              <a:gd name="connsiteY23" fmla="*/ 89941 h 1110083"/>
              <a:gd name="connsiteX24" fmla="*/ 1514006 w 1558977"/>
              <a:gd name="connsiteY24" fmla="*/ 209862 h 1110083"/>
              <a:gd name="connsiteX25" fmla="*/ 1543987 w 1558977"/>
              <a:gd name="connsiteY25" fmla="*/ 299803 h 1110083"/>
              <a:gd name="connsiteX26" fmla="*/ 1558977 w 1558977"/>
              <a:gd name="connsiteY26" fmla="*/ 344774 h 1110083"/>
              <a:gd name="connsiteX27" fmla="*/ 1543987 w 1558977"/>
              <a:gd name="connsiteY27" fmla="*/ 629587 h 1110083"/>
              <a:gd name="connsiteX28" fmla="*/ 1528997 w 1558977"/>
              <a:gd name="connsiteY28" fmla="*/ 674557 h 1110083"/>
              <a:gd name="connsiteX29" fmla="*/ 1499016 w 1558977"/>
              <a:gd name="connsiteY29" fmla="*/ 704538 h 1110083"/>
              <a:gd name="connsiteX30" fmla="*/ 1484026 w 1558977"/>
              <a:gd name="connsiteY30" fmla="*/ 749508 h 1110083"/>
              <a:gd name="connsiteX31" fmla="*/ 1439056 w 1558977"/>
              <a:gd name="connsiteY31" fmla="*/ 779488 h 1110083"/>
              <a:gd name="connsiteX32" fmla="*/ 1409075 w 1558977"/>
              <a:gd name="connsiteY32" fmla="*/ 809469 h 1110083"/>
              <a:gd name="connsiteX33" fmla="*/ 1364105 w 1558977"/>
              <a:gd name="connsiteY33" fmla="*/ 839449 h 1110083"/>
              <a:gd name="connsiteX34" fmla="*/ 1244183 w 1558977"/>
              <a:gd name="connsiteY34" fmla="*/ 929390 h 1110083"/>
              <a:gd name="connsiteX35" fmla="*/ 1199213 w 1558977"/>
              <a:gd name="connsiteY35" fmla="*/ 974361 h 1110083"/>
              <a:gd name="connsiteX36" fmla="*/ 1109272 w 1558977"/>
              <a:gd name="connsiteY36" fmla="*/ 1004341 h 1110083"/>
              <a:gd name="connsiteX37" fmla="*/ 1019331 w 1558977"/>
              <a:gd name="connsiteY37" fmla="*/ 1034321 h 1110083"/>
              <a:gd name="connsiteX38" fmla="*/ 974361 w 1558977"/>
              <a:gd name="connsiteY38" fmla="*/ 1049311 h 1110083"/>
              <a:gd name="connsiteX39" fmla="*/ 929390 w 1558977"/>
              <a:gd name="connsiteY39" fmla="*/ 1064302 h 1110083"/>
              <a:gd name="connsiteX40" fmla="*/ 809469 w 1558977"/>
              <a:gd name="connsiteY40" fmla="*/ 1049311 h 1110083"/>
              <a:gd name="connsiteX41" fmla="*/ 794479 w 1558977"/>
              <a:gd name="connsiteY41" fmla="*/ 1094282 h 1110083"/>
              <a:gd name="connsiteX42" fmla="*/ 869429 w 1558977"/>
              <a:gd name="connsiteY42" fmla="*/ 1019331 h 11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558977" h="1110083">
                <a:moveTo>
                  <a:pt x="749508" y="1064302"/>
                </a:moveTo>
                <a:cubicBezTo>
                  <a:pt x="724524" y="1054308"/>
                  <a:pt x="696601" y="1049752"/>
                  <a:pt x="674557" y="1034321"/>
                </a:cubicBezTo>
                <a:cubicBezTo>
                  <a:pt x="517970" y="924709"/>
                  <a:pt x="664637" y="981047"/>
                  <a:pt x="554636" y="944380"/>
                </a:cubicBezTo>
                <a:cubicBezTo>
                  <a:pt x="515835" y="905580"/>
                  <a:pt x="473512" y="857378"/>
                  <a:pt x="419724" y="839449"/>
                </a:cubicBezTo>
                <a:cubicBezTo>
                  <a:pt x="404734" y="834452"/>
                  <a:pt x="388887" y="831525"/>
                  <a:pt x="374754" y="824459"/>
                </a:cubicBezTo>
                <a:cubicBezTo>
                  <a:pt x="271231" y="772698"/>
                  <a:pt x="394615" y="810688"/>
                  <a:pt x="269823" y="779488"/>
                </a:cubicBezTo>
                <a:cubicBezTo>
                  <a:pt x="167751" y="677419"/>
                  <a:pt x="327259" y="833003"/>
                  <a:pt x="194872" y="719528"/>
                </a:cubicBezTo>
                <a:cubicBezTo>
                  <a:pt x="104338" y="641927"/>
                  <a:pt x="172571" y="672120"/>
                  <a:pt x="89941" y="644577"/>
                </a:cubicBezTo>
                <a:cubicBezTo>
                  <a:pt x="84944" y="629587"/>
                  <a:pt x="83716" y="612754"/>
                  <a:pt x="74951" y="599607"/>
                </a:cubicBezTo>
                <a:cubicBezTo>
                  <a:pt x="63192" y="581968"/>
                  <a:pt x="43552" y="570922"/>
                  <a:pt x="29980" y="554636"/>
                </a:cubicBezTo>
                <a:cubicBezTo>
                  <a:pt x="18447" y="540796"/>
                  <a:pt x="9993" y="524656"/>
                  <a:pt x="0" y="509666"/>
                </a:cubicBezTo>
                <a:cubicBezTo>
                  <a:pt x="4997" y="469692"/>
                  <a:pt x="4390" y="428610"/>
                  <a:pt x="14990" y="389744"/>
                </a:cubicBezTo>
                <a:cubicBezTo>
                  <a:pt x="19730" y="372363"/>
                  <a:pt x="33716" y="358842"/>
                  <a:pt x="44970" y="344774"/>
                </a:cubicBezTo>
                <a:cubicBezTo>
                  <a:pt x="69382" y="314260"/>
                  <a:pt x="86529" y="307074"/>
                  <a:pt x="119921" y="284813"/>
                </a:cubicBezTo>
                <a:cubicBezTo>
                  <a:pt x="151010" y="160454"/>
                  <a:pt x="105958" y="269001"/>
                  <a:pt x="179882" y="209862"/>
                </a:cubicBezTo>
                <a:cubicBezTo>
                  <a:pt x="215185" y="181620"/>
                  <a:pt x="199098" y="155283"/>
                  <a:pt x="239842" y="134911"/>
                </a:cubicBezTo>
                <a:cubicBezTo>
                  <a:pt x="268108" y="120778"/>
                  <a:pt x="299803" y="114924"/>
                  <a:pt x="329783" y="104931"/>
                </a:cubicBezTo>
                <a:cubicBezTo>
                  <a:pt x="460210" y="61456"/>
                  <a:pt x="358984" y="90817"/>
                  <a:pt x="644577" y="74951"/>
                </a:cubicBezTo>
                <a:cubicBezTo>
                  <a:pt x="659567" y="69954"/>
                  <a:pt x="674218" y="63793"/>
                  <a:pt x="689547" y="59961"/>
                </a:cubicBezTo>
                <a:cubicBezTo>
                  <a:pt x="775121" y="38567"/>
                  <a:pt x="747526" y="53060"/>
                  <a:pt x="824459" y="29980"/>
                </a:cubicBezTo>
                <a:cubicBezTo>
                  <a:pt x="854728" y="20899"/>
                  <a:pt x="914400" y="0"/>
                  <a:pt x="914400" y="0"/>
                </a:cubicBezTo>
                <a:cubicBezTo>
                  <a:pt x="1029325" y="4997"/>
                  <a:pt x="1144751" y="3153"/>
                  <a:pt x="1259174" y="14990"/>
                </a:cubicBezTo>
                <a:cubicBezTo>
                  <a:pt x="1290608" y="18242"/>
                  <a:pt x="1349115" y="44970"/>
                  <a:pt x="1349115" y="44970"/>
                </a:cubicBezTo>
                <a:cubicBezTo>
                  <a:pt x="1425073" y="120931"/>
                  <a:pt x="1326774" y="31567"/>
                  <a:pt x="1424065" y="89941"/>
                </a:cubicBezTo>
                <a:cubicBezTo>
                  <a:pt x="1453661" y="107699"/>
                  <a:pt x="1512145" y="204278"/>
                  <a:pt x="1514006" y="209862"/>
                </a:cubicBezTo>
                <a:lnTo>
                  <a:pt x="1543987" y="299803"/>
                </a:lnTo>
                <a:lnTo>
                  <a:pt x="1558977" y="344774"/>
                </a:lnTo>
                <a:cubicBezTo>
                  <a:pt x="1553980" y="439712"/>
                  <a:pt x="1552594" y="534908"/>
                  <a:pt x="1543987" y="629587"/>
                </a:cubicBezTo>
                <a:cubicBezTo>
                  <a:pt x="1542556" y="645323"/>
                  <a:pt x="1537127" y="661008"/>
                  <a:pt x="1528997" y="674557"/>
                </a:cubicBezTo>
                <a:cubicBezTo>
                  <a:pt x="1521725" y="686676"/>
                  <a:pt x="1509010" y="694544"/>
                  <a:pt x="1499016" y="704538"/>
                </a:cubicBezTo>
                <a:cubicBezTo>
                  <a:pt x="1494019" y="719528"/>
                  <a:pt x="1493897" y="737170"/>
                  <a:pt x="1484026" y="749508"/>
                </a:cubicBezTo>
                <a:cubicBezTo>
                  <a:pt x="1472772" y="763576"/>
                  <a:pt x="1453124" y="768234"/>
                  <a:pt x="1439056" y="779488"/>
                </a:cubicBezTo>
                <a:cubicBezTo>
                  <a:pt x="1428020" y="788317"/>
                  <a:pt x="1420111" y="800640"/>
                  <a:pt x="1409075" y="809469"/>
                </a:cubicBezTo>
                <a:cubicBezTo>
                  <a:pt x="1395007" y="820723"/>
                  <a:pt x="1377663" y="827586"/>
                  <a:pt x="1364105" y="839449"/>
                </a:cubicBezTo>
                <a:cubicBezTo>
                  <a:pt x="1258107" y="932198"/>
                  <a:pt x="1331561" y="900265"/>
                  <a:pt x="1244183" y="929390"/>
                </a:cubicBezTo>
                <a:cubicBezTo>
                  <a:pt x="1229193" y="944380"/>
                  <a:pt x="1217744" y="964066"/>
                  <a:pt x="1199213" y="974361"/>
                </a:cubicBezTo>
                <a:cubicBezTo>
                  <a:pt x="1171588" y="989708"/>
                  <a:pt x="1139252" y="994348"/>
                  <a:pt x="1109272" y="1004341"/>
                </a:cubicBezTo>
                <a:lnTo>
                  <a:pt x="1019331" y="1034321"/>
                </a:lnTo>
                <a:lnTo>
                  <a:pt x="974361" y="1049311"/>
                </a:lnTo>
                <a:lnTo>
                  <a:pt x="929390" y="1064302"/>
                </a:lnTo>
                <a:cubicBezTo>
                  <a:pt x="889416" y="1059305"/>
                  <a:pt x="848795" y="1040572"/>
                  <a:pt x="809469" y="1049311"/>
                </a:cubicBezTo>
                <a:cubicBezTo>
                  <a:pt x="794044" y="1052739"/>
                  <a:pt x="794479" y="1110083"/>
                  <a:pt x="794479" y="1094282"/>
                </a:cubicBezTo>
                <a:cubicBezTo>
                  <a:pt x="794479" y="999732"/>
                  <a:pt x="798824" y="1019331"/>
                  <a:pt x="869429" y="1019331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714480" y="1714488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Цикл К-Д-Б-К</a:t>
            </a:r>
            <a:endParaRPr lang="ru-RU" dirty="0"/>
          </a:p>
        </p:txBody>
      </p:sp>
      <p:cxnSp>
        <p:nvCxnSpPr>
          <p:cNvPr id="28" name="Прямая со стрелкой 27"/>
          <p:cNvCxnSpPr>
            <a:endCxn id="25" idx="19"/>
          </p:cNvCxnSpPr>
          <p:nvPr/>
        </p:nvCxnSpPr>
        <p:spPr>
          <a:xfrm>
            <a:off x="3071802" y="1928802"/>
            <a:ext cx="390926" cy="19980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3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3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2" grpId="0"/>
      <p:bldP spid="23" grpId="0"/>
      <p:bldP spid="24" grpId="0"/>
      <p:bldP spid="25" grpId="1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643998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Связи между вершинами данного графа несимметричны и поэтому изображаются направленными линиями со стрелками. </a:t>
            </a:r>
            <a:br>
              <a:rPr lang="ru-RU" sz="2400" dirty="0" smtClean="0"/>
            </a:br>
            <a:r>
              <a:rPr lang="ru-RU" sz="2400" dirty="0" smtClean="0">
                <a:solidFill>
                  <a:srgbClr val="FF0000"/>
                </a:solidFill>
              </a:rPr>
              <a:t>Граф </a:t>
            </a:r>
            <a:r>
              <a:rPr lang="ru-RU" sz="2400" dirty="0" smtClean="0"/>
              <a:t>с такими свойствами называется </a:t>
            </a:r>
            <a:r>
              <a:rPr lang="ru-RU" sz="2400" dirty="0" smtClean="0">
                <a:solidFill>
                  <a:srgbClr val="FF0000"/>
                </a:solidFill>
              </a:rPr>
              <a:t>ориентированным.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714488"/>
            <a:ext cx="3286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Существует четыре группы крови человека. 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42910" y="2357430"/>
            <a:ext cx="32147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При переливании не все группы совместимы</a:t>
            </a:r>
            <a:r>
              <a:rPr lang="ru-RU" dirty="0" smtClean="0"/>
              <a:t>.</a:t>
            </a:r>
            <a:r>
              <a:rPr lang="en-US" dirty="0" smtClean="0"/>
              <a:t>  </a:t>
            </a:r>
            <a:endParaRPr lang="tt-RU" dirty="0" smtClean="0"/>
          </a:p>
          <a:p>
            <a:r>
              <a:rPr lang="tt-RU" sz="2000" dirty="0" smtClean="0"/>
              <a:t>Данный граф показывает возмо</a:t>
            </a:r>
            <a:r>
              <a:rPr lang="ru-RU" sz="2000" dirty="0" smtClean="0"/>
              <a:t>ж</a:t>
            </a:r>
            <a:r>
              <a:rPr lang="tt-RU" sz="2000" dirty="0" smtClean="0"/>
              <a:t>ные варианты переливания крови. Например,  из графа видно,что кровь </a:t>
            </a:r>
            <a:r>
              <a:rPr lang="en-US" sz="2000" dirty="0" smtClean="0"/>
              <a:t>I</a:t>
            </a:r>
            <a:r>
              <a:rPr lang="tt-RU" sz="2000" dirty="0" smtClean="0"/>
              <a:t> группы можно переливат</a:t>
            </a:r>
            <a:r>
              <a:rPr lang="ru-RU" sz="2000" dirty="0" err="1" smtClean="0"/>
              <a:t>ь</a:t>
            </a:r>
            <a:r>
              <a:rPr lang="tt-RU" sz="2000" dirty="0" smtClean="0"/>
              <a:t> любому человеку. </a:t>
            </a:r>
            <a:endParaRPr lang="ru-RU" sz="20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4929190" y="1785926"/>
            <a:ext cx="3071834" cy="2071702"/>
            <a:chOff x="4857752" y="1785926"/>
            <a:chExt cx="3143272" cy="2000264"/>
          </a:xfrm>
        </p:grpSpPr>
        <p:sp>
          <p:nvSpPr>
            <p:cNvPr id="10" name="Блок-схема: узел 9"/>
            <p:cNvSpPr/>
            <p:nvPr/>
          </p:nvSpPr>
          <p:spPr>
            <a:xfrm>
              <a:off x="6143636" y="3214686"/>
              <a:ext cx="571504" cy="57150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IV</a:t>
              </a:r>
              <a:endParaRPr lang="ru-RU" sz="2000" dirty="0"/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4857752" y="1785926"/>
              <a:ext cx="3143272" cy="1357322"/>
              <a:chOff x="4857752" y="1785926"/>
              <a:chExt cx="3143272" cy="1357322"/>
            </a:xfrm>
          </p:grpSpPr>
          <p:sp>
            <p:nvSpPr>
              <p:cNvPr id="9" name="Блок-схема: узел 8"/>
              <p:cNvSpPr/>
              <p:nvPr/>
            </p:nvSpPr>
            <p:spPr>
              <a:xfrm>
                <a:off x="6143636" y="1785926"/>
                <a:ext cx="571504" cy="571504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I</a:t>
                </a:r>
                <a:endParaRPr lang="ru-RU" sz="2000" dirty="0"/>
              </a:p>
            </p:txBody>
          </p:sp>
          <p:sp>
            <p:nvSpPr>
              <p:cNvPr id="11" name="Блок-схема: узел 10"/>
              <p:cNvSpPr/>
              <p:nvPr/>
            </p:nvSpPr>
            <p:spPr>
              <a:xfrm>
                <a:off x="7429520" y="2571744"/>
                <a:ext cx="571504" cy="571504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III</a:t>
                </a:r>
                <a:endParaRPr lang="ru-RU" sz="2000" dirty="0"/>
              </a:p>
            </p:txBody>
          </p:sp>
          <p:sp>
            <p:nvSpPr>
              <p:cNvPr id="12" name="Блок-схема: узел 11"/>
              <p:cNvSpPr/>
              <p:nvPr/>
            </p:nvSpPr>
            <p:spPr>
              <a:xfrm>
                <a:off x="4857752" y="2571744"/>
                <a:ext cx="571504" cy="571504"/>
              </a:xfrm>
              <a:prstGeom prst="flowChartConnec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II</a:t>
                </a:r>
                <a:endParaRPr lang="ru-RU" sz="2000" dirty="0"/>
              </a:p>
            </p:txBody>
          </p:sp>
        </p:grpSp>
      </p:grpSp>
      <p:cxnSp>
        <p:nvCxnSpPr>
          <p:cNvPr id="19" name="Прямая со стрелкой 18"/>
          <p:cNvCxnSpPr>
            <a:stCxn id="9" idx="3"/>
            <a:endCxn id="12" idx="7"/>
          </p:cNvCxnSpPr>
          <p:nvPr/>
        </p:nvCxnSpPr>
        <p:spPr>
          <a:xfrm rot="5400000">
            <a:off x="5639109" y="2057960"/>
            <a:ext cx="395336" cy="86173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9" idx="5"/>
            <a:endCxn id="11" idx="1"/>
          </p:cNvCxnSpPr>
          <p:nvPr/>
        </p:nvCxnSpPr>
        <p:spPr>
          <a:xfrm rot="16200000" flipH="1">
            <a:off x="6895768" y="2057959"/>
            <a:ext cx="395336" cy="86173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2" idx="5"/>
            <a:endCxn id="10" idx="2"/>
          </p:cNvCxnSpPr>
          <p:nvPr/>
        </p:nvCxnSpPr>
        <p:spPr>
          <a:xfrm rot="16200000" flipH="1">
            <a:off x="5567565" y="2943386"/>
            <a:ext cx="456631" cy="77993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1" idx="3"/>
            <a:endCxn id="10" idx="6"/>
          </p:cNvCxnSpPr>
          <p:nvPr/>
        </p:nvCxnSpPr>
        <p:spPr>
          <a:xfrm rot="5400000">
            <a:off x="6906018" y="2943386"/>
            <a:ext cx="456631" cy="7799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Круговая стрелка 54"/>
          <p:cNvSpPr/>
          <p:nvPr/>
        </p:nvSpPr>
        <p:spPr>
          <a:xfrm flipH="1">
            <a:off x="6215074" y="1428736"/>
            <a:ext cx="428628" cy="714380"/>
          </a:xfrm>
          <a:prstGeom prst="circularArrow">
            <a:avLst>
              <a:gd name="adj1" fmla="val 0"/>
              <a:gd name="adj2" fmla="val 1142319"/>
              <a:gd name="adj3" fmla="val 20969821"/>
              <a:gd name="adj4" fmla="val 10800000"/>
              <a:gd name="adj5" fmla="val 10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Круговая стрелка 55"/>
          <p:cNvSpPr/>
          <p:nvPr/>
        </p:nvSpPr>
        <p:spPr>
          <a:xfrm rot="16200000" flipH="1">
            <a:off x="4714876" y="2571744"/>
            <a:ext cx="428628" cy="714380"/>
          </a:xfrm>
          <a:prstGeom prst="circularArrow">
            <a:avLst>
              <a:gd name="adj1" fmla="val 0"/>
              <a:gd name="adj2" fmla="val 1142319"/>
              <a:gd name="adj3" fmla="val 20969821"/>
              <a:gd name="adj4" fmla="val 10800000"/>
              <a:gd name="adj5" fmla="val 10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Круговая стрелка 56"/>
          <p:cNvSpPr/>
          <p:nvPr/>
        </p:nvSpPr>
        <p:spPr>
          <a:xfrm rot="5400000" flipH="1">
            <a:off x="7786710" y="2500306"/>
            <a:ext cx="428628" cy="714380"/>
          </a:xfrm>
          <a:prstGeom prst="circularArrow">
            <a:avLst>
              <a:gd name="adj1" fmla="val 0"/>
              <a:gd name="adj2" fmla="val 1142319"/>
              <a:gd name="adj3" fmla="val 20969821"/>
              <a:gd name="adj4" fmla="val 10800000"/>
              <a:gd name="adj5" fmla="val 10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8" name="Круговая стрелка 57"/>
          <p:cNvSpPr/>
          <p:nvPr/>
        </p:nvSpPr>
        <p:spPr>
          <a:xfrm rot="10800000" flipH="1">
            <a:off x="6286512" y="3500438"/>
            <a:ext cx="428628" cy="714380"/>
          </a:xfrm>
          <a:prstGeom prst="circularArrow">
            <a:avLst>
              <a:gd name="adj1" fmla="val 0"/>
              <a:gd name="adj2" fmla="val 1142319"/>
              <a:gd name="adj3" fmla="val 20969821"/>
              <a:gd name="adj4" fmla="val 10800000"/>
              <a:gd name="adj5" fmla="val 104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0" name="Прямая со стрелкой 59"/>
          <p:cNvCxnSpPr>
            <a:stCxn id="9" idx="4"/>
            <a:endCxn id="10" idx="0"/>
          </p:cNvCxnSpPr>
          <p:nvPr/>
        </p:nvCxnSpPr>
        <p:spPr>
          <a:xfrm rot="5400000">
            <a:off x="6021171" y="2821777"/>
            <a:ext cx="88787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357554" y="4929198"/>
            <a:ext cx="528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Направленные линии называют </a:t>
            </a:r>
            <a:r>
              <a:rPr lang="ru-RU" dirty="0" smtClean="0">
                <a:solidFill>
                  <a:srgbClr val="FF0000"/>
                </a:solidFill>
              </a:rPr>
              <a:t>дугами</a:t>
            </a:r>
            <a:r>
              <a:rPr lang="ru-RU" dirty="0" smtClean="0"/>
              <a:t> (в отличии от ребер неориентированных графов). Линию, выходящую и входящую в одну и ту же вершину называют </a:t>
            </a:r>
            <a:r>
              <a:rPr lang="ru-RU" dirty="0" smtClean="0">
                <a:solidFill>
                  <a:srgbClr val="FF0000"/>
                </a:solidFill>
              </a:rPr>
              <a:t>петлей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3" name="TextBox 62"/>
          <p:cNvSpPr txBox="1"/>
          <p:nvPr/>
        </p:nvSpPr>
        <p:spPr>
          <a:xfrm>
            <a:off x="4714876" y="4286256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Ориентированный граф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929190" y="185736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Дуги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16200000" flipH="1">
            <a:off x="5286380" y="2214554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5357818" y="2143116"/>
            <a:ext cx="114300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215206" y="171448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Петли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71" name="Прямая со стрелкой 70"/>
          <p:cNvCxnSpPr>
            <a:stCxn id="69" idx="2"/>
          </p:cNvCxnSpPr>
          <p:nvPr/>
        </p:nvCxnSpPr>
        <p:spPr>
          <a:xfrm rot="16200000" flipH="1">
            <a:off x="7649905" y="2220625"/>
            <a:ext cx="630800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stCxn id="69" idx="2"/>
          </p:cNvCxnSpPr>
          <p:nvPr/>
        </p:nvCxnSpPr>
        <p:spPr>
          <a:xfrm rot="5400000" flipH="1">
            <a:off x="6959102" y="1256212"/>
            <a:ext cx="440770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55" grpId="0" animBg="1"/>
      <p:bldP spid="56" grpId="0" animBg="1"/>
      <p:bldP spid="57" grpId="0" animBg="1"/>
      <p:bldP spid="58" grpId="0" animBg="1"/>
      <p:bldP spid="62" grpId="0"/>
      <p:bldP spid="63" grpId="0"/>
      <p:bldP spid="64" grpId="0"/>
      <p:bldP spid="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Иерархическая структура</a:t>
            </a:r>
            <a:endParaRPr lang="ru-RU" b="1" dirty="0">
              <a:solidFill>
                <a:srgbClr val="FF0000"/>
              </a:solidFill>
            </a:endParaRPr>
          </a:p>
        </p:txBody>
      </p:sp>
      <p:grpSp>
        <p:nvGrpSpPr>
          <p:cNvPr id="4" name="Group 81"/>
          <p:cNvGrpSpPr>
            <a:grpSpLocks noGrp="1"/>
          </p:cNvGrpSpPr>
          <p:nvPr>
            <p:ph idx="1"/>
          </p:nvPr>
        </p:nvGrpSpPr>
        <p:grpSpPr bwMode="auto">
          <a:xfrm>
            <a:off x="1000100" y="1571612"/>
            <a:ext cx="6758006" cy="3186122"/>
            <a:chOff x="1344" y="1296"/>
            <a:chExt cx="3024" cy="2064"/>
          </a:xfrm>
        </p:grpSpPr>
        <p:sp>
          <p:nvSpPr>
            <p:cNvPr id="5" name="AutoShape 70"/>
            <p:cNvSpPr>
              <a:spLocks noChangeArrowheads="1"/>
            </p:cNvSpPr>
            <p:nvPr/>
          </p:nvSpPr>
          <p:spPr bwMode="auto">
            <a:xfrm>
              <a:off x="2304" y="1296"/>
              <a:ext cx="1152" cy="336"/>
            </a:xfrm>
            <a:prstGeom prst="roundRect">
              <a:avLst>
                <a:gd name="adj" fmla="val 16667"/>
              </a:avLst>
            </a:prstGeom>
            <a:solidFill>
              <a:srgbClr val="FFD9D9"/>
            </a:solidFill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400">
                  <a:latin typeface="Arial" charset="0"/>
                </a:rPr>
                <a:t>Директор</a:t>
              </a:r>
            </a:p>
          </p:txBody>
        </p:sp>
        <p:sp>
          <p:nvSpPr>
            <p:cNvPr id="6" name="AutoShape 71"/>
            <p:cNvSpPr>
              <a:spLocks noChangeArrowheads="1"/>
            </p:cNvSpPr>
            <p:nvPr/>
          </p:nvSpPr>
          <p:spPr bwMode="auto">
            <a:xfrm>
              <a:off x="1680" y="1872"/>
              <a:ext cx="2400" cy="336"/>
            </a:xfrm>
            <a:prstGeom prst="roundRect">
              <a:avLst>
                <a:gd name="adj" fmla="val 16667"/>
              </a:avLst>
            </a:prstGeom>
            <a:solidFill>
              <a:srgbClr val="FFD9D9"/>
            </a:solidFill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400">
                  <a:latin typeface="Arial" charset="0"/>
                </a:rPr>
                <a:t>Заместители директора</a:t>
              </a:r>
            </a:p>
          </p:txBody>
        </p:sp>
        <p:sp>
          <p:nvSpPr>
            <p:cNvPr id="7" name="AutoShape 72"/>
            <p:cNvSpPr>
              <a:spLocks noChangeArrowheads="1"/>
            </p:cNvSpPr>
            <p:nvPr/>
          </p:nvSpPr>
          <p:spPr bwMode="auto">
            <a:xfrm>
              <a:off x="1488" y="2448"/>
              <a:ext cx="2736" cy="336"/>
            </a:xfrm>
            <a:prstGeom prst="roundRect">
              <a:avLst>
                <a:gd name="adj" fmla="val 16667"/>
              </a:avLst>
            </a:prstGeom>
            <a:solidFill>
              <a:srgbClr val="FFD9D9"/>
            </a:solidFill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400">
                  <a:latin typeface="Arial" charset="0"/>
                </a:rPr>
                <a:t>Учителя</a:t>
              </a:r>
            </a:p>
          </p:txBody>
        </p:sp>
        <p:sp>
          <p:nvSpPr>
            <p:cNvPr id="8" name="AutoShape 73"/>
            <p:cNvSpPr>
              <a:spLocks noChangeArrowheads="1"/>
            </p:cNvSpPr>
            <p:nvPr/>
          </p:nvSpPr>
          <p:spPr bwMode="auto">
            <a:xfrm>
              <a:off x="1344" y="3024"/>
              <a:ext cx="3024" cy="336"/>
            </a:xfrm>
            <a:prstGeom prst="roundRect">
              <a:avLst>
                <a:gd name="adj" fmla="val 16667"/>
              </a:avLst>
            </a:prstGeom>
            <a:solidFill>
              <a:srgbClr val="FFD9D9"/>
            </a:solidFill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400">
                  <a:latin typeface="Arial" charset="0"/>
                </a:rPr>
                <a:t>Ученики</a:t>
              </a:r>
            </a:p>
          </p:txBody>
        </p:sp>
        <p:sp>
          <p:nvSpPr>
            <p:cNvPr id="9" name="Line 78"/>
            <p:cNvSpPr>
              <a:spLocks noChangeShapeType="1"/>
            </p:cNvSpPr>
            <p:nvPr/>
          </p:nvSpPr>
          <p:spPr bwMode="auto">
            <a:xfrm>
              <a:off x="2880" y="2208"/>
              <a:ext cx="0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0" name="Line 79"/>
            <p:cNvSpPr>
              <a:spLocks noChangeShapeType="1"/>
            </p:cNvSpPr>
            <p:nvPr/>
          </p:nvSpPr>
          <p:spPr bwMode="auto">
            <a:xfrm>
              <a:off x="2880" y="1632"/>
              <a:ext cx="0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  <p:sp>
          <p:nvSpPr>
            <p:cNvPr id="11" name="Line 80"/>
            <p:cNvSpPr>
              <a:spLocks noChangeShapeType="1"/>
            </p:cNvSpPr>
            <p:nvPr/>
          </p:nvSpPr>
          <p:spPr bwMode="auto">
            <a:xfrm>
              <a:off x="2880" y="2784"/>
              <a:ext cx="0" cy="24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 algn="ctr"/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571472" y="5357826"/>
            <a:ext cx="8143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Система административного управления, между элементами которой установлены отношения подчиненности.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15130" cy="1143000"/>
          </a:xfrm>
        </p:spPr>
        <p:txBody>
          <a:bodyPr/>
          <a:lstStyle/>
          <a:p>
            <a:r>
              <a:rPr lang="ru-RU" sz="3600" dirty="0" smtClean="0"/>
              <a:t>Граф иерархической структуры </a:t>
            </a:r>
            <a:r>
              <a:rPr lang="ru-RU" dirty="0" smtClean="0"/>
              <a:t>- </a:t>
            </a:r>
            <a:endParaRPr lang="ru-RU" dirty="0"/>
          </a:p>
        </p:txBody>
      </p:sp>
      <p:grpSp>
        <p:nvGrpSpPr>
          <p:cNvPr id="4" name="Group 82"/>
          <p:cNvGrpSpPr>
            <a:grpSpLocks/>
          </p:cNvGrpSpPr>
          <p:nvPr/>
        </p:nvGrpSpPr>
        <p:grpSpPr bwMode="auto">
          <a:xfrm flipV="1">
            <a:off x="2143108" y="1785926"/>
            <a:ext cx="4752973" cy="2143140"/>
            <a:chOff x="1265" y="2208"/>
            <a:chExt cx="3174" cy="1448"/>
          </a:xfrm>
        </p:grpSpPr>
        <p:grpSp>
          <p:nvGrpSpPr>
            <p:cNvPr id="5" name="Group 75"/>
            <p:cNvGrpSpPr>
              <a:grpSpLocks/>
            </p:cNvGrpSpPr>
            <p:nvPr/>
          </p:nvGrpSpPr>
          <p:grpSpPr bwMode="auto">
            <a:xfrm>
              <a:off x="3297" y="3040"/>
              <a:ext cx="799" cy="271"/>
              <a:chOff x="1292" y="3022"/>
              <a:chExt cx="799" cy="271"/>
            </a:xfrm>
          </p:grpSpPr>
          <p:sp>
            <p:nvSpPr>
              <p:cNvPr id="76" name="Line 76"/>
              <p:cNvSpPr>
                <a:spLocks noChangeShapeType="1"/>
              </p:cNvSpPr>
              <p:nvPr/>
            </p:nvSpPr>
            <p:spPr bwMode="auto">
              <a:xfrm flipH="1">
                <a:off x="1683" y="3022"/>
                <a:ext cx="408" cy="227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" name="Line 77"/>
              <p:cNvSpPr>
                <a:spLocks noChangeShapeType="1"/>
              </p:cNvSpPr>
              <p:nvPr/>
            </p:nvSpPr>
            <p:spPr bwMode="auto">
              <a:xfrm>
                <a:off x="1292" y="3022"/>
                <a:ext cx="409" cy="227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" name="Oval 78"/>
              <p:cNvSpPr>
                <a:spLocks noChangeArrowheads="1"/>
              </p:cNvSpPr>
              <p:nvPr/>
            </p:nvSpPr>
            <p:spPr bwMode="auto">
              <a:xfrm>
                <a:off x="1637" y="3203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2535" y="2208"/>
              <a:ext cx="271" cy="498"/>
              <a:chOff x="975" y="1979"/>
              <a:chExt cx="271" cy="498"/>
            </a:xfrm>
          </p:grpSpPr>
          <p:sp>
            <p:nvSpPr>
              <p:cNvPr id="71" name="Line 6"/>
              <p:cNvSpPr>
                <a:spLocks noChangeShapeType="1"/>
              </p:cNvSpPr>
              <p:nvPr/>
            </p:nvSpPr>
            <p:spPr bwMode="auto">
              <a:xfrm>
                <a:off x="1020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2" name="Line 7"/>
              <p:cNvSpPr>
                <a:spLocks noChangeShapeType="1"/>
              </p:cNvSpPr>
              <p:nvPr/>
            </p:nvSpPr>
            <p:spPr bwMode="auto">
              <a:xfrm flipH="1">
                <a:off x="1111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3" name="Oval 9"/>
              <p:cNvSpPr>
                <a:spLocks noChangeArrowheads="1"/>
              </p:cNvSpPr>
              <p:nvPr/>
            </p:nvSpPr>
            <p:spPr bwMode="auto">
              <a:xfrm>
                <a:off x="975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4" name="Oval 10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5" name="Oval 11"/>
              <p:cNvSpPr>
                <a:spLocks noChangeArrowheads="1"/>
              </p:cNvSpPr>
              <p:nvPr/>
            </p:nvSpPr>
            <p:spPr bwMode="auto">
              <a:xfrm>
                <a:off x="1066" y="2387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" name="Group 13"/>
            <p:cNvGrpSpPr>
              <a:grpSpLocks/>
            </p:cNvGrpSpPr>
            <p:nvPr/>
          </p:nvGrpSpPr>
          <p:grpSpPr bwMode="auto">
            <a:xfrm>
              <a:off x="1673" y="2208"/>
              <a:ext cx="271" cy="498"/>
              <a:chOff x="975" y="1979"/>
              <a:chExt cx="271" cy="498"/>
            </a:xfrm>
          </p:grpSpPr>
          <p:sp>
            <p:nvSpPr>
              <p:cNvPr id="66" name="Line 14"/>
              <p:cNvSpPr>
                <a:spLocks noChangeShapeType="1"/>
              </p:cNvSpPr>
              <p:nvPr/>
            </p:nvSpPr>
            <p:spPr bwMode="auto">
              <a:xfrm>
                <a:off x="1020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7" name="Line 15"/>
              <p:cNvSpPr>
                <a:spLocks noChangeShapeType="1"/>
              </p:cNvSpPr>
              <p:nvPr/>
            </p:nvSpPr>
            <p:spPr bwMode="auto">
              <a:xfrm flipH="1">
                <a:off x="1111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8" name="Oval 16"/>
              <p:cNvSpPr>
                <a:spLocks noChangeArrowheads="1"/>
              </p:cNvSpPr>
              <p:nvPr/>
            </p:nvSpPr>
            <p:spPr bwMode="auto">
              <a:xfrm>
                <a:off x="975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9" name="Oval 17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" name="Oval 18"/>
              <p:cNvSpPr>
                <a:spLocks noChangeArrowheads="1"/>
              </p:cNvSpPr>
              <p:nvPr/>
            </p:nvSpPr>
            <p:spPr bwMode="auto">
              <a:xfrm>
                <a:off x="1066" y="2387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" name="Group 19"/>
            <p:cNvGrpSpPr>
              <a:grpSpLocks/>
            </p:cNvGrpSpPr>
            <p:nvPr/>
          </p:nvGrpSpPr>
          <p:grpSpPr bwMode="auto">
            <a:xfrm>
              <a:off x="1265" y="2208"/>
              <a:ext cx="271" cy="498"/>
              <a:chOff x="975" y="1979"/>
              <a:chExt cx="271" cy="498"/>
            </a:xfrm>
          </p:grpSpPr>
          <p:sp>
            <p:nvSpPr>
              <p:cNvPr id="61" name="Line 20"/>
              <p:cNvSpPr>
                <a:spLocks noChangeShapeType="1"/>
              </p:cNvSpPr>
              <p:nvPr/>
            </p:nvSpPr>
            <p:spPr bwMode="auto">
              <a:xfrm>
                <a:off x="1020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" name="Line 21"/>
              <p:cNvSpPr>
                <a:spLocks noChangeShapeType="1"/>
              </p:cNvSpPr>
              <p:nvPr/>
            </p:nvSpPr>
            <p:spPr bwMode="auto">
              <a:xfrm flipH="1">
                <a:off x="1111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" name="Oval 22"/>
              <p:cNvSpPr>
                <a:spLocks noChangeArrowheads="1"/>
              </p:cNvSpPr>
              <p:nvPr/>
            </p:nvSpPr>
            <p:spPr bwMode="auto">
              <a:xfrm>
                <a:off x="975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" name="Oval 23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5" name="Oval 24"/>
              <p:cNvSpPr>
                <a:spLocks noChangeArrowheads="1"/>
              </p:cNvSpPr>
              <p:nvPr/>
            </p:nvSpPr>
            <p:spPr bwMode="auto">
              <a:xfrm>
                <a:off x="1066" y="2387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9" name="Group 25"/>
            <p:cNvGrpSpPr>
              <a:grpSpLocks/>
            </p:cNvGrpSpPr>
            <p:nvPr/>
          </p:nvGrpSpPr>
          <p:grpSpPr bwMode="auto">
            <a:xfrm>
              <a:off x="2126" y="2208"/>
              <a:ext cx="271" cy="498"/>
              <a:chOff x="975" y="1979"/>
              <a:chExt cx="271" cy="498"/>
            </a:xfrm>
          </p:grpSpPr>
          <p:sp>
            <p:nvSpPr>
              <p:cNvPr id="56" name="Line 26"/>
              <p:cNvSpPr>
                <a:spLocks noChangeShapeType="1"/>
              </p:cNvSpPr>
              <p:nvPr/>
            </p:nvSpPr>
            <p:spPr bwMode="auto">
              <a:xfrm>
                <a:off x="1020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 flipH="1">
                <a:off x="1111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Oval 28"/>
              <p:cNvSpPr>
                <a:spLocks noChangeArrowheads="1"/>
              </p:cNvSpPr>
              <p:nvPr/>
            </p:nvSpPr>
            <p:spPr bwMode="auto">
              <a:xfrm>
                <a:off x="975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9" name="Oval 29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0" name="Oval 30"/>
              <p:cNvSpPr>
                <a:spLocks noChangeArrowheads="1"/>
              </p:cNvSpPr>
              <p:nvPr/>
            </p:nvSpPr>
            <p:spPr bwMode="auto">
              <a:xfrm>
                <a:off x="1066" y="2387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" name="Line 32"/>
            <p:cNvSpPr>
              <a:spLocks noChangeShapeType="1"/>
            </p:cNvSpPr>
            <p:nvPr/>
          </p:nvSpPr>
          <p:spPr bwMode="auto">
            <a:xfrm>
              <a:off x="4213" y="2253"/>
              <a:ext cx="91" cy="40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33"/>
            <p:cNvSpPr>
              <a:spLocks noChangeShapeType="1"/>
            </p:cNvSpPr>
            <p:nvPr/>
          </p:nvSpPr>
          <p:spPr bwMode="auto">
            <a:xfrm flipH="1">
              <a:off x="4304" y="2253"/>
              <a:ext cx="91" cy="40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Oval 34"/>
            <p:cNvSpPr>
              <a:spLocks noChangeArrowheads="1"/>
            </p:cNvSpPr>
            <p:nvPr/>
          </p:nvSpPr>
          <p:spPr bwMode="auto">
            <a:xfrm>
              <a:off x="4168" y="2208"/>
              <a:ext cx="90" cy="90"/>
            </a:xfrm>
            <a:prstGeom prst="ellipse">
              <a:avLst/>
            </a:prstGeom>
            <a:solidFill>
              <a:schemeClr val="accent1"/>
            </a:solidFill>
            <a:ln w="38100" algn="ctr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35"/>
            <p:cNvSpPr>
              <a:spLocks noChangeArrowheads="1"/>
            </p:cNvSpPr>
            <p:nvPr/>
          </p:nvSpPr>
          <p:spPr bwMode="auto">
            <a:xfrm>
              <a:off x="4349" y="2208"/>
              <a:ext cx="90" cy="90"/>
            </a:xfrm>
            <a:prstGeom prst="ellipse">
              <a:avLst/>
            </a:prstGeom>
            <a:solidFill>
              <a:schemeClr val="accent1"/>
            </a:solidFill>
            <a:ln w="38100" algn="ctr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36"/>
            <p:cNvSpPr>
              <a:spLocks noChangeArrowheads="1"/>
            </p:cNvSpPr>
            <p:nvPr/>
          </p:nvSpPr>
          <p:spPr bwMode="auto">
            <a:xfrm>
              <a:off x="4259" y="2616"/>
              <a:ext cx="90" cy="90"/>
            </a:xfrm>
            <a:prstGeom prst="ellipse">
              <a:avLst/>
            </a:prstGeom>
            <a:solidFill>
              <a:schemeClr val="accent1"/>
            </a:solidFill>
            <a:ln w="38100" algn="ctr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5" name="Group 37"/>
            <p:cNvGrpSpPr>
              <a:grpSpLocks/>
            </p:cNvGrpSpPr>
            <p:nvPr/>
          </p:nvGrpSpPr>
          <p:grpSpPr bwMode="auto">
            <a:xfrm>
              <a:off x="3351" y="2208"/>
              <a:ext cx="271" cy="498"/>
              <a:chOff x="975" y="1979"/>
              <a:chExt cx="271" cy="498"/>
            </a:xfrm>
          </p:grpSpPr>
          <p:sp>
            <p:nvSpPr>
              <p:cNvPr id="51" name="Line 38"/>
              <p:cNvSpPr>
                <a:spLocks noChangeShapeType="1"/>
              </p:cNvSpPr>
              <p:nvPr/>
            </p:nvSpPr>
            <p:spPr bwMode="auto">
              <a:xfrm>
                <a:off x="1020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Line 39"/>
              <p:cNvSpPr>
                <a:spLocks noChangeShapeType="1"/>
              </p:cNvSpPr>
              <p:nvPr/>
            </p:nvSpPr>
            <p:spPr bwMode="auto">
              <a:xfrm flipH="1">
                <a:off x="1111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Oval 40"/>
              <p:cNvSpPr>
                <a:spLocks noChangeArrowheads="1"/>
              </p:cNvSpPr>
              <p:nvPr/>
            </p:nvSpPr>
            <p:spPr bwMode="auto">
              <a:xfrm>
                <a:off x="975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" name="Oval 41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5" name="Oval 42"/>
              <p:cNvSpPr>
                <a:spLocks noChangeArrowheads="1"/>
              </p:cNvSpPr>
              <p:nvPr/>
            </p:nvSpPr>
            <p:spPr bwMode="auto">
              <a:xfrm>
                <a:off x="1066" y="2387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6" name="Group 43"/>
            <p:cNvGrpSpPr>
              <a:grpSpLocks/>
            </p:cNvGrpSpPr>
            <p:nvPr/>
          </p:nvGrpSpPr>
          <p:grpSpPr bwMode="auto">
            <a:xfrm>
              <a:off x="2944" y="2208"/>
              <a:ext cx="271" cy="498"/>
              <a:chOff x="975" y="1979"/>
              <a:chExt cx="271" cy="498"/>
            </a:xfrm>
          </p:grpSpPr>
          <p:sp>
            <p:nvSpPr>
              <p:cNvPr id="46" name="Line 44"/>
              <p:cNvSpPr>
                <a:spLocks noChangeShapeType="1"/>
              </p:cNvSpPr>
              <p:nvPr/>
            </p:nvSpPr>
            <p:spPr bwMode="auto">
              <a:xfrm>
                <a:off x="1020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" name="Line 45"/>
              <p:cNvSpPr>
                <a:spLocks noChangeShapeType="1"/>
              </p:cNvSpPr>
              <p:nvPr/>
            </p:nvSpPr>
            <p:spPr bwMode="auto">
              <a:xfrm flipH="1">
                <a:off x="1111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8" name="Oval 46"/>
              <p:cNvSpPr>
                <a:spLocks noChangeArrowheads="1"/>
              </p:cNvSpPr>
              <p:nvPr/>
            </p:nvSpPr>
            <p:spPr bwMode="auto">
              <a:xfrm>
                <a:off x="975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9" name="Oval 47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0" name="Oval 48"/>
              <p:cNvSpPr>
                <a:spLocks noChangeArrowheads="1"/>
              </p:cNvSpPr>
              <p:nvPr/>
            </p:nvSpPr>
            <p:spPr bwMode="auto">
              <a:xfrm>
                <a:off x="1066" y="2387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" name="Group 49"/>
            <p:cNvGrpSpPr>
              <a:grpSpLocks/>
            </p:cNvGrpSpPr>
            <p:nvPr/>
          </p:nvGrpSpPr>
          <p:grpSpPr bwMode="auto">
            <a:xfrm>
              <a:off x="3759" y="2208"/>
              <a:ext cx="271" cy="498"/>
              <a:chOff x="975" y="1979"/>
              <a:chExt cx="271" cy="498"/>
            </a:xfrm>
          </p:grpSpPr>
          <p:sp>
            <p:nvSpPr>
              <p:cNvPr id="41" name="Line 50"/>
              <p:cNvSpPr>
                <a:spLocks noChangeShapeType="1"/>
              </p:cNvSpPr>
              <p:nvPr/>
            </p:nvSpPr>
            <p:spPr bwMode="auto">
              <a:xfrm>
                <a:off x="1020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Line 51"/>
              <p:cNvSpPr>
                <a:spLocks noChangeShapeType="1"/>
              </p:cNvSpPr>
              <p:nvPr/>
            </p:nvSpPr>
            <p:spPr bwMode="auto">
              <a:xfrm flipH="1">
                <a:off x="1111" y="2024"/>
                <a:ext cx="91" cy="40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Oval 52"/>
              <p:cNvSpPr>
                <a:spLocks noChangeArrowheads="1"/>
              </p:cNvSpPr>
              <p:nvPr/>
            </p:nvSpPr>
            <p:spPr bwMode="auto">
              <a:xfrm>
                <a:off x="975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" name="Oval 53"/>
              <p:cNvSpPr>
                <a:spLocks noChangeArrowheads="1"/>
              </p:cNvSpPr>
              <p:nvPr/>
            </p:nvSpPr>
            <p:spPr bwMode="auto">
              <a:xfrm>
                <a:off x="1156" y="1979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" name="Oval 54"/>
              <p:cNvSpPr>
                <a:spLocks noChangeArrowheads="1"/>
              </p:cNvSpPr>
              <p:nvPr/>
            </p:nvSpPr>
            <p:spPr bwMode="auto">
              <a:xfrm>
                <a:off x="1066" y="2387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8" name="Group 58"/>
            <p:cNvGrpSpPr>
              <a:grpSpLocks/>
            </p:cNvGrpSpPr>
            <p:nvPr/>
          </p:nvGrpSpPr>
          <p:grpSpPr bwMode="auto">
            <a:xfrm>
              <a:off x="1419" y="2704"/>
              <a:ext cx="345" cy="326"/>
              <a:chOff x="1084" y="2704"/>
              <a:chExt cx="345" cy="326"/>
            </a:xfrm>
          </p:grpSpPr>
          <p:sp>
            <p:nvSpPr>
              <p:cNvPr id="38" name="Line 55"/>
              <p:cNvSpPr>
                <a:spLocks noChangeShapeType="1"/>
              </p:cNvSpPr>
              <p:nvPr/>
            </p:nvSpPr>
            <p:spPr bwMode="auto">
              <a:xfrm>
                <a:off x="1084" y="2704"/>
                <a:ext cx="208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" name="Line 56"/>
              <p:cNvSpPr>
                <a:spLocks noChangeShapeType="1"/>
              </p:cNvSpPr>
              <p:nvPr/>
            </p:nvSpPr>
            <p:spPr bwMode="auto">
              <a:xfrm flipH="1">
                <a:off x="1247" y="2704"/>
                <a:ext cx="182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Oval 57"/>
              <p:cNvSpPr>
                <a:spLocks noChangeArrowheads="1"/>
              </p:cNvSpPr>
              <p:nvPr/>
            </p:nvSpPr>
            <p:spPr bwMode="auto">
              <a:xfrm>
                <a:off x="1220" y="2940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9" name="Group 59"/>
            <p:cNvGrpSpPr>
              <a:grpSpLocks/>
            </p:cNvGrpSpPr>
            <p:nvPr/>
          </p:nvGrpSpPr>
          <p:grpSpPr bwMode="auto">
            <a:xfrm>
              <a:off x="2280" y="2723"/>
              <a:ext cx="345" cy="326"/>
              <a:chOff x="1084" y="2704"/>
              <a:chExt cx="345" cy="326"/>
            </a:xfrm>
          </p:grpSpPr>
          <p:sp>
            <p:nvSpPr>
              <p:cNvPr id="35" name="Line 60"/>
              <p:cNvSpPr>
                <a:spLocks noChangeShapeType="1"/>
              </p:cNvSpPr>
              <p:nvPr/>
            </p:nvSpPr>
            <p:spPr bwMode="auto">
              <a:xfrm>
                <a:off x="1084" y="2704"/>
                <a:ext cx="208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Line 61"/>
              <p:cNvSpPr>
                <a:spLocks noChangeShapeType="1"/>
              </p:cNvSpPr>
              <p:nvPr/>
            </p:nvSpPr>
            <p:spPr bwMode="auto">
              <a:xfrm flipH="1">
                <a:off x="1247" y="2704"/>
                <a:ext cx="182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Oval 62"/>
              <p:cNvSpPr>
                <a:spLocks noChangeArrowheads="1"/>
              </p:cNvSpPr>
              <p:nvPr/>
            </p:nvSpPr>
            <p:spPr bwMode="auto">
              <a:xfrm>
                <a:off x="1220" y="2940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0" name="Group 63"/>
            <p:cNvGrpSpPr>
              <a:grpSpLocks/>
            </p:cNvGrpSpPr>
            <p:nvPr/>
          </p:nvGrpSpPr>
          <p:grpSpPr bwMode="auto">
            <a:xfrm>
              <a:off x="3115" y="2713"/>
              <a:ext cx="345" cy="326"/>
              <a:chOff x="1084" y="2704"/>
              <a:chExt cx="345" cy="326"/>
            </a:xfrm>
          </p:grpSpPr>
          <p:sp>
            <p:nvSpPr>
              <p:cNvPr id="32" name="Line 64"/>
              <p:cNvSpPr>
                <a:spLocks noChangeShapeType="1"/>
              </p:cNvSpPr>
              <p:nvPr/>
            </p:nvSpPr>
            <p:spPr bwMode="auto">
              <a:xfrm>
                <a:off x="1084" y="2704"/>
                <a:ext cx="208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" name="Line 65"/>
              <p:cNvSpPr>
                <a:spLocks noChangeShapeType="1"/>
              </p:cNvSpPr>
              <p:nvPr/>
            </p:nvSpPr>
            <p:spPr bwMode="auto">
              <a:xfrm flipH="1">
                <a:off x="1247" y="2704"/>
                <a:ext cx="182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Oval 66"/>
              <p:cNvSpPr>
                <a:spLocks noChangeArrowheads="1"/>
              </p:cNvSpPr>
              <p:nvPr/>
            </p:nvSpPr>
            <p:spPr bwMode="auto">
              <a:xfrm>
                <a:off x="1220" y="2940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1" name="Group 67"/>
            <p:cNvGrpSpPr>
              <a:grpSpLocks/>
            </p:cNvGrpSpPr>
            <p:nvPr/>
          </p:nvGrpSpPr>
          <p:grpSpPr bwMode="auto">
            <a:xfrm>
              <a:off x="3923" y="2713"/>
              <a:ext cx="345" cy="326"/>
              <a:chOff x="1084" y="2704"/>
              <a:chExt cx="345" cy="326"/>
            </a:xfrm>
          </p:grpSpPr>
          <p:sp>
            <p:nvSpPr>
              <p:cNvPr id="29" name="Line 68"/>
              <p:cNvSpPr>
                <a:spLocks noChangeShapeType="1"/>
              </p:cNvSpPr>
              <p:nvPr/>
            </p:nvSpPr>
            <p:spPr bwMode="auto">
              <a:xfrm>
                <a:off x="1084" y="2704"/>
                <a:ext cx="208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Line 69"/>
              <p:cNvSpPr>
                <a:spLocks noChangeShapeType="1"/>
              </p:cNvSpPr>
              <p:nvPr/>
            </p:nvSpPr>
            <p:spPr bwMode="auto">
              <a:xfrm flipH="1">
                <a:off x="1247" y="2704"/>
                <a:ext cx="182" cy="318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Oval 70"/>
              <p:cNvSpPr>
                <a:spLocks noChangeArrowheads="1"/>
              </p:cNvSpPr>
              <p:nvPr/>
            </p:nvSpPr>
            <p:spPr bwMode="auto">
              <a:xfrm>
                <a:off x="1220" y="2940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2" name="Group 74"/>
            <p:cNvGrpSpPr>
              <a:grpSpLocks/>
            </p:cNvGrpSpPr>
            <p:nvPr/>
          </p:nvGrpSpPr>
          <p:grpSpPr bwMode="auto">
            <a:xfrm>
              <a:off x="1627" y="3022"/>
              <a:ext cx="799" cy="271"/>
              <a:chOff x="1292" y="3022"/>
              <a:chExt cx="799" cy="271"/>
            </a:xfrm>
          </p:grpSpPr>
          <p:sp>
            <p:nvSpPr>
              <p:cNvPr id="26" name="Line 72"/>
              <p:cNvSpPr>
                <a:spLocks noChangeShapeType="1"/>
              </p:cNvSpPr>
              <p:nvPr/>
            </p:nvSpPr>
            <p:spPr bwMode="auto">
              <a:xfrm flipH="1">
                <a:off x="1683" y="3022"/>
                <a:ext cx="408" cy="227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71"/>
              <p:cNvSpPr>
                <a:spLocks noChangeShapeType="1"/>
              </p:cNvSpPr>
              <p:nvPr/>
            </p:nvSpPr>
            <p:spPr bwMode="auto">
              <a:xfrm>
                <a:off x="1292" y="3022"/>
                <a:ext cx="409" cy="227"/>
              </a:xfrm>
              <a:prstGeom prst="line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Oval 73"/>
              <p:cNvSpPr>
                <a:spLocks noChangeArrowheads="1"/>
              </p:cNvSpPr>
              <p:nvPr/>
            </p:nvSpPr>
            <p:spPr bwMode="auto">
              <a:xfrm>
                <a:off x="1637" y="3203"/>
                <a:ext cx="90" cy="90"/>
              </a:xfrm>
              <a:prstGeom prst="ellipse">
                <a:avLst/>
              </a:prstGeom>
              <a:solidFill>
                <a:schemeClr val="accent1"/>
              </a:solidFill>
              <a:ln w="3810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23" name="Line 79"/>
            <p:cNvSpPr>
              <a:spLocks noChangeShapeType="1"/>
            </p:cNvSpPr>
            <p:nvPr/>
          </p:nvSpPr>
          <p:spPr bwMode="auto">
            <a:xfrm>
              <a:off x="2064" y="3294"/>
              <a:ext cx="816" cy="31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80"/>
            <p:cNvSpPr>
              <a:spLocks noChangeShapeType="1"/>
            </p:cNvSpPr>
            <p:nvPr/>
          </p:nvSpPr>
          <p:spPr bwMode="auto">
            <a:xfrm flipV="1">
              <a:off x="2871" y="3294"/>
              <a:ext cx="771" cy="31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Oval 81"/>
            <p:cNvSpPr>
              <a:spLocks noChangeArrowheads="1"/>
            </p:cNvSpPr>
            <p:nvPr/>
          </p:nvSpPr>
          <p:spPr bwMode="auto">
            <a:xfrm>
              <a:off x="2835" y="3566"/>
              <a:ext cx="90" cy="90"/>
            </a:xfrm>
            <a:prstGeom prst="ellipse">
              <a:avLst/>
            </a:prstGeom>
            <a:solidFill>
              <a:schemeClr val="accent1"/>
            </a:solidFill>
            <a:ln w="38100" algn="ctr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357158" y="4643446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Между любыми двумя его вершинами существует единственный путь.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929454" y="571480"/>
            <a:ext cx="1928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Дерево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71472" y="5572140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Деревья не содержат циклов и петель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857752" y="1428736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Главная вершина - </a:t>
            </a:r>
            <a:r>
              <a:rPr lang="ru-RU" b="1" dirty="0" smtClean="0"/>
              <a:t>корень</a:t>
            </a:r>
            <a:endParaRPr lang="ru-RU" b="1" dirty="0"/>
          </a:p>
        </p:txBody>
      </p:sp>
      <p:cxnSp>
        <p:nvCxnSpPr>
          <p:cNvPr id="84" name="Прямая со стрелкой 83"/>
          <p:cNvCxnSpPr>
            <a:stCxn id="82" idx="1"/>
            <a:endCxn id="25" idx="5"/>
          </p:cNvCxnSpPr>
          <p:nvPr/>
        </p:nvCxnSpPr>
        <p:spPr>
          <a:xfrm rot="10800000" flipV="1">
            <a:off x="4609172" y="1613402"/>
            <a:ext cx="248580" cy="192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71472" y="164305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Ветви дерева</a:t>
            </a:r>
            <a:endParaRPr lang="ru-RU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>
            <a:off x="2285984" y="1928802"/>
            <a:ext cx="642942" cy="50006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2214546" y="1857364"/>
            <a:ext cx="1428760" cy="2857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6715140" y="2357430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Порожденные вершины</a:t>
            </a:r>
            <a:endParaRPr lang="ru-RU" b="1" dirty="0"/>
          </a:p>
        </p:txBody>
      </p:sp>
      <p:cxnSp>
        <p:nvCxnSpPr>
          <p:cNvPr id="94" name="Прямая со стрелкой 93"/>
          <p:cNvCxnSpPr/>
          <p:nvPr/>
        </p:nvCxnSpPr>
        <p:spPr>
          <a:xfrm rot="10800000">
            <a:off x="6072198" y="2357430"/>
            <a:ext cx="785818" cy="7143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rot="10800000" flipV="1">
            <a:off x="6500826" y="2500306"/>
            <a:ext cx="285752" cy="14287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285720" y="4214818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Листья </a:t>
            </a:r>
            <a:r>
              <a:rPr lang="ru-RU" dirty="0" smtClean="0"/>
              <a:t>– не имеют порожденных вершин </a:t>
            </a:r>
            <a:endParaRPr lang="ru-RU" dirty="0"/>
          </a:p>
        </p:txBody>
      </p:sp>
      <p:cxnSp>
        <p:nvCxnSpPr>
          <p:cNvPr id="99" name="Прямая со стрелкой 98"/>
          <p:cNvCxnSpPr>
            <a:endCxn id="63" idx="1"/>
          </p:cNvCxnSpPr>
          <p:nvPr/>
        </p:nvCxnSpPr>
        <p:spPr>
          <a:xfrm flipV="1">
            <a:off x="1643042" y="3909558"/>
            <a:ext cx="519803" cy="448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>
            <a:endCxn id="69" idx="0"/>
          </p:cNvCxnSpPr>
          <p:nvPr/>
        </p:nvCxnSpPr>
        <p:spPr>
          <a:xfrm flipV="1">
            <a:off x="1714480" y="3929066"/>
            <a:ext cx="1378025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9" grpId="0"/>
      <p:bldP spid="80" grpId="0"/>
      <p:bldP spid="81" grpId="0"/>
      <p:bldP spid="82" grpId="0"/>
      <p:bldP spid="85" grpId="0"/>
      <p:bldP spid="92" grpId="0"/>
      <p:bldP spid="9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Примеры иерархических структур  - деревьев </a:t>
            </a:r>
            <a:endParaRPr lang="ru-RU" sz="24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337" t="27780" r="55919" b="34338"/>
          <a:stretch>
            <a:fillRect/>
          </a:stretch>
        </p:blipFill>
        <p:spPr bwMode="auto">
          <a:xfrm>
            <a:off x="5857884" y="1000108"/>
            <a:ext cx="2601534" cy="3286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Группа 4"/>
          <p:cNvGrpSpPr/>
          <p:nvPr/>
        </p:nvGrpSpPr>
        <p:grpSpPr>
          <a:xfrm>
            <a:off x="285720" y="1785926"/>
            <a:ext cx="7215206" cy="4786346"/>
            <a:chOff x="214282" y="1484313"/>
            <a:chExt cx="8929718" cy="5041900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3348038" y="4149725"/>
              <a:ext cx="1439862" cy="574675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ru-RU" dirty="0" smtClean="0"/>
                <a:t>Владимир</a:t>
              </a:r>
              <a:endParaRPr lang="ru-RU" dirty="0"/>
            </a:p>
          </p:txBody>
        </p:sp>
        <p:grpSp>
          <p:nvGrpSpPr>
            <p:cNvPr id="7" name="Группа 34"/>
            <p:cNvGrpSpPr/>
            <p:nvPr/>
          </p:nvGrpSpPr>
          <p:grpSpPr>
            <a:xfrm>
              <a:off x="214282" y="1484313"/>
              <a:ext cx="8929718" cy="5041900"/>
              <a:chOff x="214282" y="1484313"/>
              <a:chExt cx="8929718" cy="5041900"/>
            </a:xfrm>
          </p:grpSpPr>
          <p:sp>
            <p:nvSpPr>
              <p:cNvPr id="8" name="Rectangle 5"/>
              <p:cNvSpPr>
                <a:spLocks noChangeArrowheads="1"/>
              </p:cNvSpPr>
              <p:nvPr/>
            </p:nvSpPr>
            <p:spPr bwMode="auto">
              <a:xfrm>
                <a:off x="3492500" y="1484313"/>
                <a:ext cx="1008063" cy="504825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err="1" smtClean="0"/>
                  <a:t>Рюрик</a:t>
                </a:r>
                <a:endParaRPr lang="ru-RU" dirty="0"/>
              </a:p>
            </p:txBody>
          </p:sp>
          <p:sp>
            <p:nvSpPr>
              <p:cNvPr id="9" name="Rectangle 6"/>
              <p:cNvSpPr>
                <a:spLocks noChangeArrowheads="1"/>
              </p:cNvSpPr>
              <p:nvPr/>
            </p:nvSpPr>
            <p:spPr bwMode="auto">
              <a:xfrm>
                <a:off x="3492500" y="2276475"/>
                <a:ext cx="1008063" cy="504825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Игорь</a:t>
                </a:r>
                <a:endParaRPr lang="ru-RU" dirty="0"/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3348038" y="3141663"/>
                <a:ext cx="1295400" cy="503237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Святослав</a:t>
                </a:r>
                <a:endParaRPr lang="ru-RU" dirty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5786446" y="4143380"/>
                <a:ext cx="1223962" cy="576263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Олег</a:t>
                </a:r>
                <a:endParaRPr lang="ru-RU" dirty="0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214282" y="4000504"/>
                <a:ext cx="1727200" cy="576263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Ярополк</a:t>
                </a:r>
                <a:endParaRPr lang="ru-RU" dirty="0"/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/>
            </p:nvSpPr>
            <p:spPr bwMode="auto">
              <a:xfrm>
                <a:off x="7019925" y="5661025"/>
                <a:ext cx="2124075" cy="792163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/>
                  <a:t>Мстислав</a:t>
                </a:r>
              </a:p>
              <a:p>
                <a:r>
                  <a:rPr lang="ru-RU" dirty="0" err="1" smtClean="0"/>
                  <a:t>Тмутараканский</a:t>
                </a:r>
                <a:endParaRPr lang="ru-RU" dirty="0"/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5580063" y="5661025"/>
                <a:ext cx="1296987" cy="865188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Глеб</a:t>
                </a:r>
                <a:endParaRPr lang="ru-RU" dirty="0"/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4140200" y="5661025"/>
                <a:ext cx="1152525" cy="865188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Ярослав</a:t>
                </a:r>
                <a:endParaRPr lang="ru-RU" dirty="0"/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2916238" y="5661025"/>
                <a:ext cx="1079500" cy="865188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Борис</a:t>
                </a:r>
                <a:endParaRPr lang="ru-RU" dirty="0"/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214282" y="4786322"/>
                <a:ext cx="1500198" cy="714380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 smtClean="0"/>
                  <a:t>Святополк</a:t>
                </a:r>
                <a:endParaRPr lang="ru-RU" dirty="0"/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1285852" y="5643578"/>
                <a:ext cx="1403350" cy="865188"/>
              </a:xfrm>
              <a:prstGeom prst="rect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ru-RU" dirty="0"/>
                  <a:t>Изяслав</a:t>
                </a:r>
              </a:p>
              <a:p>
                <a:r>
                  <a:rPr lang="ru-RU" dirty="0" smtClean="0"/>
                  <a:t>Полоцкий</a:t>
                </a:r>
                <a:endParaRPr lang="ru-RU" dirty="0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3995738" y="2060575"/>
                <a:ext cx="0" cy="14446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/>
            </p:nvSpPr>
            <p:spPr bwMode="auto">
              <a:xfrm>
                <a:off x="3995738" y="2852738"/>
                <a:ext cx="0" cy="2889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Line 20"/>
              <p:cNvSpPr>
                <a:spLocks noChangeShapeType="1"/>
              </p:cNvSpPr>
              <p:nvPr/>
            </p:nvSpPr>
            <p:spPr bwMode="auto">
              <a:xfrm>
                <a:off x="1042988" y="3789363"/>
                <a:ext cx="55451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" name="Line 21"/>
              <p:cNvSpPr>
                <a:spLocks noChangeShapeType="1"/>
              </p:cNvSpPr>
              <p:nvPr/>
            </p:nvSpPr>
            <p:spPr bwMode="auto">
              <a:xfrm>
                <a:off x="1042988" y="3789363"/>
                <a:ext cx="0" cy="2159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" name="Line 22"/>
              <p:cNvSpPr>
                <a:spLocks noChangeShapeType="1"/>
              </p:cNvSpPr>
              <p:nvPr/>
            </p:nvSpPr>
            <p:spPr bwMode="auto">
              <a:xfrm>
                <a:off x="6588125" y="3789363"/>
                <a:ext cx="0" cy="3603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Line 23"/>
              <p:cNvSpPr>
                <a:spLocks noChangeShapeType="1"/>
              </p:cNvSpPr>
              <p:nvPr/>
            </p:nvSpPr>
            <p:spPr bwMode="auto">
              <a:xfrm>
                <a:off x="3995738" y="3789363"/>
                <a:ext cx="0" cy="3603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Line 25"/>
              <p:cNvSpPr>
                <a:spLocks noChangeShapeType="1"/>
              </p:cNvSpPr>
              <p:nvPr/>
            </p:nvSpPr>
            <p:spPr bwMode="auto">
              <a:xfrm>
                <a:off x="2285984" y="5183506"/>
                <a:ext cx="5886466" cy="4571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Line 27"/>
              <p:cNvSpPr>
                <a:spLocks noChangeShapeType="1"/>
              </p:cNvSpPr>
              <p:nvPr/>
            </p:nvSpPr>
            <p:spPr bwMode="auto">
              <a:xfrm>
                <a:off x="2268538" y="5229225"/>
                <a:ext cx="0" cy="360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7" name="Line 28"/>
              <p:cNvSpPr>
                <a:spLocks noChangeShapeType="1"/>
              </p:cNvSpPr>
              <p:nvPr/>
            </p:nvSpPr>
            <p:spPr bwMode="auto">
              <a:xfrm>
                <a:off x="3419475" y="5229225"/>
                <a:ext cx="0" cy="431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>
                <a:off x="4643438" y="5229225"/>
                <a:ext cx="0" cy="4318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Line 30"/>
              <p:cNvSpPr>
                <a:spLocks noChangeShapeType="1"/>
              </p:cNvSpPr>
              <p:nvPr/>
            </p:nvSpPr>
            <p:spPr bwMode="auto">
              <a:xfrm>
                <a:off x="6227763" y="5229225"/>
                <a:ext cx="0" cy="360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Line 31"/>
              <p:cNvSpPr>
                <a:spLocks noChangeShapeType="1"/>
              </p:cNvSpPr>
              <p:nvPr/>
            </p:nvSpPr>
            <p:spPr bwMode="auto">
              <a:xfrm>
                <a:off x="8172450" y="5229225"/>
                <a:ext cx="0" cy="360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Line 32"/>
              <p:cNvSpPr>
                <a:spLocks noChangeShapeType="1"/>
              </p:cNvSpPr>
              <p:nvPr/>
            </p:nvSpPr>
            <p:spPr bwMode="auto">
              <a:xfrm>
                <a:off x="4067175" y="4724400"/>
                <a:ext cx="0" cy="5048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cxnSp>
            <p:nvCxnSpPr>
              <p:cNvPr id="32" name="Прямая соединительная линия 31"/>
              <p:cNvCxnSpPr>
                <a:stCxn id="12" idx="2"/>
              </p:cNvCxnSpPr>
              <p:nvPr/>
            </p:nvCxnSpPr>
            <p:spPr bwMode="auto">
              <a:xfrm rot="5400000">
                <a:off x="969934" y="4678375"/>
                <a:ext cx="209556" cy="6341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Таблицы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Picture 4" descr="tab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643051"/>
            <a:ext cx="3571899" cy="2675816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000496" y="4429132"/>
          <a:ext cx="4895850" cy="1931670"/>
        </p:xfrm>
        <a:graphic>
          <a:graphicData uri="http://schemas.openxmlformats.org/drawingml/2006/table">
            <a:tbl>
              <a:tblPr/>
              <a:tblGrid>
                <a:gridCol w="3038475"/>
                <a:gridCol w="1857375"/>
              </a:tblGrid>
              <a:tr h="2146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Средства ЭОР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Кол-во учителей в 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Интерактивные лекции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63%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Виртуальные экскурсии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93%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Виртуальные лаборатории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41%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Конструкторы формул/графиков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33%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Игровые модули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67%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21463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Контрольные модули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96%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4292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Тренажеры для оттачивания различных навыков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81%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43438" y="2214554"/>
            <a:ext cx="3214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 какой форме представлена информация?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4714884"/>
            <a:ext cx="3429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Табличный способ представления данных является универсальным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i="0" dirty="0" smtClean="0">
                <a:solidFill>
                  <a:srgbClr val="000000"/>
                </a:solidFill>
                <a:latin typeface="Arial"/>
              </a:rPr>
              <a:t>Таблица типа "объект-свойство"</a:t>
            </a:r>
            <a:r>
              <a:rPr lang="ru-RU" sz="3600" b="0" i="0" dirty="0" smtClean="0">
                <a:solidFill>
                  <a:srgbClr val="000000"/>
                </a:solidFill>
                <a:latin typeface="Arial"/>
              </a:rPr>
              <a:t/>
            </a:r>
            <a:br>
              <a:rPr lang="ru-RU" sz="3600" b="0" i="0" dirty="0" smtClean="0">
                <a:solidFill>
                  <a:srgbClr val="000000"/>
                </a:solidFill>
                <a:latin typeface="Arial"/>
              </a:rPr>
            </a:br>
            <a:endParaRPr lang="ru-RU" sz="3600" dirty="0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428596" y="1071546"/>
          <a:ext cx="82296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0" i="0" dirty="0">
                          <a:latin typeface="Arial"/>
                        </a:rPr>
                        <a:t>Дата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>
                          <a:latin typeface="Arial"/>
                        </a:rPr>
                        <a:t>осадки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dirty="0">
                          <a:latin typeface="Arial"/>
                        </a:rPr>
                        <a:t>темп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latin typeface="Arial"/>
                        </a:rPr>
                        <a:t>15.03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>
                          <a:latin typeface="Arial"/>
                        </a:rPr>
                        <a:t>снег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>
                          <a:latin typeface="Arial"/>
                        </a:rPr>
                        <a:t>- 15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0" i="0" dirty="0">
                          <a:latin typeface="Arial"/>
                        </a:rPr>
                        <a:t>16.03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>
                          <a:latin typeface="Arial"/>
                        </a:rPr>
                        <a:t>дождь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dirty="0">
                          <a:latin typeface="Arial"/>
                        </a:rPr>
                        <a:t>- 20</a:t>
                      </a: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  <p:sp>
        <p:nvSpPr>
          <p:cNvPr id="12" name="Заголовок 1"/>
          <p:cNvSpPr txBox="1">
            <a:spLocks/>
          </p:cNvSpPr>
          <p:nvPr/>
        </p:nvSpPr>
        <p:spPr>
          <a:xfrm>
            <a:off x="428596" y="221455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Таблица типа "объект-объект"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428728" y="2857496"/>
          <a:ext cx="6096000" cy="1200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b="0" i="0">
                          <a:latin typeface="Arial"/>
                        </a:rPr>
                        <a:t>Ученик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>
                          <a:latin typeface="Arial"/>
                        </a:rPr>
                        <a:t>русский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>
                          <a:latin typeface="Arial"/>
                        </a:rPr>
                        <a:t>алгебра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0" i="0">
                          <a:latin typeface="Arial"/>
                        </a:rPr>
                        <a:t>Иванов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>
                          <a:latin typeface="Arial"/>
                        </a:rPr>
                        <a:t>4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>
                          <a:latin typeface="Arial"/>
                        </a:rPr>
                        <a:t>4</a:t>
                      </a: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b="0" i="0">
                          <a:latin typeface="Arial"/>
                        </a:rPr>
                        <a:t>Сидоров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>
                          <a:latin typeface="Arial"/>
                        </a:rPr>
                        <a:t>5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>
                          <a:latin typeface="Arial"/>
                        </a:rPr>
                        <a:t>3</a:t>
                      </a: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  <p:sp>
        <p:nvSpPr>
          <p:cNvPr id="14" name="Заголовок 1"/>
          <p:cNvSpPr txBox="1">
            <a:spLocks/>
          </p:cNvSpPr>
          <p:nvPr/>
        </p:nvSpPr>
        <p:spPr>
          <a:xfrm>
            <a:off x="500034" y="42148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Таблица типа «двоичная матрица»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428728" y="4857760"/>
          <a:ext cx="6096000" cy="1200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156526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Ученик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Танцы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Легкая атлетика 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Сидорова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>
                          <a:latin typeface="Arial"/>
                        </a:rPr>
                        <a:t>1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0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Иванов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0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latin typeface="Arial"/>
                        </a:rPr>
                        <a:t>1</a:t>
                      </a:r>
                      <a:endParaRPr lang="ru-RU" sz="2000" b="0" i="0" dirty="0">
                        <a:latin typeface="Arial"/>
                      </a:endParaRP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1127</TotalTime>
  <Words>792</Words>
  <Application>Microsoft Office PowerPoint</Application>
  <PresentationFormat>Экран (4:3)</PresentationFormat>
  <Paragraphs>271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Структура данных:</vt:lpstr>
      <vt:lpstr>Граф -  отображает элементный состав системы и структуру связей</vt:lpstr>
      <vt:lpstr>Для сети характерна возможность множества различных путей перемещения по ребрам между некоторыми парами вершин</vt:lpstr>
      <vt:lpstr>Связи между вершинами данного графа несимметричны и поэтому изображаются направленными линиями со стрелками.  Граф с такими свойствами называется ориентированным.</vt:lpstr>
      <vt:lpstr>Иерархическая структура</vt:lpstr>
      <vt:lpstr>Граф иерархической структуры - </vt:lpstr>
      <vt:lpstr>Примеры иерархических структур  - деревьев </vt:lpstr>
      <vt:lpstr>Таблицы </vt:lpstr>
      <vt:lpstr>Таблица типа "объект-свойство" </vt:lpstr>
      <vt:lpstr>Слайд 10</vt:lpstr>
      <vt:lpstr>Слайд 11</vt:lpstr>
      <vt:lpstr>Слайд 12</vt:lpstr>
      <vt:lpstr>Зачем мы переводили графы в табличную форму?</vt:lpstr>
      <vt:lpstr>Подведем итоги</vt:lpstr>
      <vt:lpstr>Выполните задания </vt:lpstr>
      <vt:lpstr>Выполните задания </vt:lpstr>
      <vt:lpstr>Выполните задания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данных:</dc:title>
  <dc:creator>Фарида Мирзагитовна</dc:creator>
  <cp:lastModifiedBy>Фарида Мирзагитовна</cp:lastModifiedBy>
  <cp:revision>75</cp:revision>
  <dcterms:created xsi:type="dcterms:W3CDTF">2012-01-10T03:54:21Z</dcterms:created>
  <dcterms:modified xsi:type="dcterms:W3CDTF">2012-02-06T11:06:33Z</dcterms:modified>
</cp:coreProperties>
</file>